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21"/>
  </p:notesMasterIdLst>
  <p:sldIdLst>
    <p:sldId id="256" r:id="rId3"/>
    <p:sldId id="292" r:id="rId4"/>
    <p:sldId id="291" r:id="rId5"/>
    <p:sldId id="293" r:id="rId6"/>
    <p:sldId id="296" r:id="rId7"/>
    <p:sldId id="280" r:id="rId8"/>
    <p:sldId id="285" r:id="rId9"/>
    <p:sldId id="288" r:id="rId10"/>
    <p:sldId id="300" r:id="rId11"/>
    <p:sldId id="302" r:id="rId12"/>
    <p:sldId id="295" r:id="rId13"/>
    <p:sldId id="299" r:id="rId14"/>
    <p:sldId id="297" r:id="rId15"/>
    <p:sldId id="298" r:id="rId16"/>
    <p:sldId id="266" r:id="rId17"/>
    <p:sldId id="268" r:id="rId18"/>
    <p:sldId id="267" r:id="rId19"/>
    <p:sldId id="276" r:id="rId20"/>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1004" autoAdjust="0"/>
  </p:normalViewPr>
  <p:slideViewPr>
    <p:cSldViewPr>
      <p:cViewPr varScale="1">
        <p:scale>
          <a:sx n="58" d="100"/>
          <a:sy n="58" d="100"/>
        </p:scale>
        <p:origin x="-17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it-IT"/>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B787F5EE-D17C-4279-9154-2024DC9A17F1}" type="datetimeFigureOut">
              <a:rPr lang="it-IT"/>
              <a:pPr>
                <a:defRPr/>
              </a:pPr>
              <a:t>15/05/2015</a:t>
            </a:fld>
            <a:endParaRPr lang="it-IT"/>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it-IT"/>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7D601EF3-D677-4234-9BC7-67B4FD263225}"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Mi presento: lavoro a Milano nel 2 punto nascita della città con 3500 parti anno, all’interno dell’</a:t>
            </a:r>
            <a:r>
              <a:rPr lang="it-IT" dirty="0" err="1" smtClean="0"/>
              <a:t>Ospe</a:t>
            </a:r>
            <a:r>
              <a:rPr lang="it-IT" dirty="0" smtClean="0"/>
              <a:t> dei </a:t>
            </a:r>
            <a:r>
              <a:rPr lang="it-IT" dirty="0" err="1" smtClean="0"/>
              <a:t>Bmabini</a:t>
            </a:r>
            <a:r>
              <a:rPr lang="it-IT" dirty="0" smtClean="0"/>
              <a:t> Buzzi</a:t>
            </a:r>
            <a:endParaRPr lang="it-IT" dirty="0"/>
          </a:p>
        </p:txBody>
      </p:sp>
      <p:sp>
        <p:nvSpPr>
          <p:cNvPr id="4" name="Segnaposto numero diapositiva 3"/>
          <p:cNvSpPr>
            <a:spLocks noGrp="1"/>
          </p:cNvSpPr>
          <p:nvPr>
            <p:ph type="sldNum" sz="quarter" idx="10"/>
          </p:nvPr>
        </p:nvSpPr>
        <p:spPr/>
        <p:txBody>
          <a:bodyPr/>
          <a:lstStyle/>
          <a:p>
            <a:pPr>
              <a:defRPr/>
            </a:pPr>
            <a:fld id="{7D601EF3-D677-4234-9BC7-67B4FD263225}" type="slidenum">
              <a:rPr lang="it-IT" smtClean="0"/>
              <a:pPr>
                <a:defRPr/>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Voi</a:t>
            </a:r>
            <a:r>
              <a:rPr lang="it-IT" baseline="0" dirty="0" smtClean="0"/>
              <a:t> siete stati fondamentali nel veicolare il messaggio “ partorire senza dolore è una scelta della Donna” questa in molti posti è passata </a:t>
            </a:r>
            <a:r>
              <a:rPr lang="it-IT" baseline="0" dirty="0" err="1" smtClean="0"/>
              <a:t>oraperò…</a:t>
            </a:r>
            <a:endParaRPr lang="it-IT" baseline="0" dirty="0" smtClean="0"/>
          </a:p>
          <a:p>
            <a:r>
              <a:rPr lang="it-IT" baseline="0" dirty="0" smtClean="0"/>
              <a:t>Dobbiamo convincere donne …..saranno loro modificando le traiettorie a far chiudere le SP pericolose, a spingere </a:t>
            </a:r>
            <a:r>
              <a:rPr lang="it-IT" baseline="0" dirty="0" err="1" smtClean="0"/>
              <a:t>Ammi</a:t>
            </a:r>
            <a:r>
              <a:rPr lang="it-IT" baseline="0" dirty="0" smtClean="0"/>
              <a:t> e Regioni che non hanno il coraggio di prendere queste decisioni ( paura della popolazione, no paura di partorire dove si fa un parto al dì!!</a:t>
            </a:r>
          </a:p>
          <a:p>
            <a:r>
              <a:rPr lang="it-IT" baseline="0" dirty="0" smtClean="0"/>
              <a:t>Tutto questo con anche il nostro Aiuto come SS</a:t>
            </a:r>
            <a:endParaRPr lang="it-IT" dirty="0"/>
          </a:p>
        </p:txBody>
      </p:sp>
      <p:sp>
        <p:nvSpPr>
          <p:cNvPr id="4" name="Segnaposto numero diapositiva 3"/>
          <p:cNvSpPr>
            <a:spLocks noGrp="1"/>
          </p:cNvSpPr>
          <p:nvPr>
            <p:ph type="sldNum" sz="quarter" idx="10"/>
          </p:nvPr>
        </p:nvSpPr>
        <p:spPr/>
        <p:txBody>
          <a:bodyPr/>
          <a:lstStyle/>
          <a:p>
            <a:pPr>
              <a:defRPr/>
            </a:pPr>
            <a:fld id="{7D601EF3-D677-4234-9BC7-67B4FD263225}" type="slidenum">
              <a:rPr lang="it-IT" smtClean="0"/>
              <a:pPr>
                <a:defRPr/>
              </a:pPr>
              <a:t>11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Non tutti sanno che :   Oltre al parto sereno … l’A fa molte</a:t>
            </a:r>
            <a:r>
              <a:rPr lang="it-IT" baseline="0" dirty="0" smtClean="0"/>
              <a:t> altre cose in </a:t>
            </a:r>
            <a:r>
              <a:rPr lang="it-IT" baseline="0" dirty="0" err="1" smtClean="0"/>
              <a:t>SP……</a:t>
            </a:r>
            <a:endParaRPr lang="it-IT" baseline="0" dirty="0" smtClean="0"/>
          </a:p>
          <a:p>
            <a:r>
              <a:rPr lang="it-IT" baseline="0" dirty="0" smtClean="0"/>
              <a:t>Non dimentichiamo che facciamo sempre meno bambini e sempre più avanti con l’età e questo certamente aumenta da sola il rischio di problemi legati al parto</a:t>
            </a:r>
          </a:p>
          <a:p>
            <a:r>
              <a:rPr lang="it-IT" baseline="0" dirty="0" smtClean="0"/>
              <a:t>20% di donne straniere dove il rischio di patologia gravidica  è maggiore ( 25 in </a:t>
            </a:r>
            <a:r>
              <a:rPr lang="it-IT" baseline="0" dirty="0" err="1" smtClean="0"/>
              <a:t>romagna</a:t>
            </a:r>
            <a:r>
              <a:rPr lang="it-IT" baseline="0" dirty="0" smtClean="0"/>
              <a:t> un </a:t>
            </a:r>
            <a:r>
              <a:rPr lang="it-IT" baseline="0" dirty="0" err="1" smtClean="0"/>
              <a:t>po</a:t>
            </a:r>
            <a:r>
              <a:rPr lang="it-IT" baseline="0" dirty="0" smtClean="0"/>
              <a:t> meno a sud) </a:t>
            </a:r>
          </a:p>
          <a:p>
            <a:r>
              <a:rPr lang="it-IT" baseline="0" dirty="0" smtClean="0"/>
              <a:t>Età media del 1 parto maggiore ( 31.1 anni  e sappiamo che il rischio per la donna aumenta dopo i 35 anni</a:t>
            </a:r>
            <a:r>
              <a:rPr lang="it-IT" baseline="0" dirty="0" smtClean="0"/>
              <a:t>)</a:t>
            </a:r>
          </a:p>
          <a:p>
            <a:r>
              <a:rPr lang="it-IT" baseline="0" dirty="0" smtClean="0"/>
              <a:t>Quadri morbosi importanti per cui interviene l’A </a:t>
            </a:r>
            <a:r>
              <a:rPr lang="it-IT" baseline="0" dirty="0" err="1" smtClean="0"/>
              <a:t>soo</a:t>
            </a:r>
            <a:r>
              <a:rPr lang="it-IT" baseline="0" dirty="0" smtClean="0"/>
              <a:t> nell’ordine del 1% fino a l ricovero in rianimazione</a:t>
            </a:r>
            <a:endParaRPr lang="it-IT" baseline="0" dirty="0" smtClean="0"/>
          </a:p>
          <a:p>
            <a:r>
              <a:rPr lang="it-IT" baseline="0" dirty="0" smtClean="0"/>
              <a:t>Anche il TC aumenta il rischio per la donna e siamo a 38.</a:t>
            </a:r>
          </a:p>
          <a:p>
            <a:r>
              <a:rPr lang="it-IT" baseline="0" dirty="0" smtClean="0"/>
              <a:t>Procreazione assistita  </a:t>
            </a:r>
            <a:endParaRPr lang="it-IT" dirty="0"/>
          </a:p>
        </p:txBody>
      </p:sp>
      <p:sp>
        <p:nvSpPr>
          <p:cNvPr id="4" name="Segnaposto numero diapositiva 3"/>
          <p:cNvSpPr>
            <a:spLocks noGrp="1"/>
          </p:cNvSpPr>
          <p:nvPr>
            <p:ph type="sldNum" sz="quarter" idx="10"/>
          </p:nvPr>
        </p:nvSpPr>
        <p:spPr/>
        <p:txBody>
          <a:bodyPr/>
          <a:lstStyle/>
          <a:p>
            <a:pPr>
              <a:defRPr/>
            </a:pPr>
            <a:fld id="{7D601EF3-D677-4234-9BC7-67B4FD263225}" type="slidenum">
              <a:rPr lang="it-IT" smtClean="0"/>
              <a:pPr>
                <a:defRPr/>
              </a:pPr>
              <a:t>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Un n. ragionevole di TC, 35% di parto analgesia </a:t>
            </a:r>
            <a:r>
              <a:rPr lang="it-IT" baseline="0" dirty="0" smtClean="0"/>
              <a:t>offerto gratuitamente e </a:t>
            </a:r>
            <a:r>
              <a:rPr lang="it-IT" dirty="0" smtClean="0"/>
              <a:t>stabile su questi valori da più di 10 anni </a:t>
            </a:r>
            <a:endParaRPr lang="it-IT" dirty="0"/>
          </a:p>
        </p:txBody>
      </p:sp>
      <p:sp>
        <p:nvSpPr>
          <p:cNvPr id="4" name="Segnaposto numero diapositiva 3"/>
          <p:cNvSpPr>
            <a:spLocks noGrp="1"/>
          </p:cNvSpPr>
          <p:nvPr>
            <p:ph type="sldNum" sz="quarter" idx="10"/>
          </p:nvPr>
        </p:nvSpPr>
        <p:spPr/>
        <p:txBody>
          <a:bodyPr/>
          <a:lstStyle/>
          <a:p>
            <a:pPr>
              <a:defRPr/>
            </a:pPr>
            <a:fld id="{7D601EF3-D677-4234-9BC7-67B4FD263225}" type="slidenum">
              <a:rPr lang="it-IT" smtClean="0"/>
              <a:pPr>
                <a:defRPr/>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Ma cosa fa ancora l’</a:t>
            </a:r>
            <a:r>
              <a:rPr lang="it-IT" dirty="0" err="1" smtClean="0"/>
              <a:t>A….qualcosa</a:t>
            </a:r>
            <a:r>
              <a:rPr lang="it-IT" dirty="0" smtClean="0"/>
              <a:t> di poco conosciuto attività che  ma che può diventare davvero </a:t>
            </a:r>
            <a:r>
              <a:rPr lang="it-IT" dirty="0" err="1" smtClean="0"/>
              <a:t>difficle</a:t>
            </a:r>
            <a:r>
              <a:rPr lang="it-IT" dirty="0" smtClean="0"/>
              <a:t> quando anche la donna oltre che il </a:t>
            </a:r>
            <a:r>
              <a:rPr lang="it-IT" dirty="0" err="1" smtClean="0"/>
              <a:t>bn</a:t>
            </a:r>
            <a:r>
              <a:rPr lang="it-IT" dirty="0" smtClean="0"/>
              <a:t> sta </a:t>
            </a:r>
            <a:r>
              <a:rPr lang="it-IT" dirty="0" err="1" smtClean="0"/>
              <a:t>ammale</a:t>
            </a:r>
            <a:r>
              <a:rPr lang="it-IT" dirty="0" smtClean="0"/>
              <a:t>.</a:t>
            </a:r>
            <a:endParaRPr lang="it-IT" dirty="0"/>
          </a:p>
        </p:txBody>
      </p:sp>
      <p:sp>
        <p:nvSpPr>
          <p:cNvPr id="4" name="Segnaposto numero diapositiva 3"/>
          <p:cNvSpPr>
            <a:spLocks noGrp="1"/>
          </p:cNvSpPr>
          <p:nvPr>
            <p:ph type="sldNum" sz="quarter" idx="10"/>
          </p:nvPr>
        </p:nvSpPr>
        <p:spPr/>
        <p:txBody>
          <a:bodyPr/>
          <a:lstStyle/>
          <a:p>
            <a:pPr>
              <a:defRPr/>
            </a:pPr>
            <a:fld id="{7D601EF3-D677-4234-9BC7-67B4FD263225}" type="slidenum">
              <a:rPr lang="it-IT" smtClean="0"/>
              <a:pPr>
                <a:defRPr/>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Ora questo succede molto più spesso di quanto si possa pensare nelle nostre piccole sala parto</a:t>
            </a:r>
          </a:p>
          <a:p>
            <a:r>
              <a:rPr lang="it-IT" baseline="0" dirty="0" smtClean="0"/>
              <a:t>Questa è la situazione organizzativa di </a:t>
            </a:r>
            <a:r>
              <a:rPr lang="it-IT" baseline="0" dirty="0" err="1" smtClean="0"/>
              <a:t>grand</a:t>
            </a:r>
            <a:r>
              <a:rPr lang="it-IT" baseline="0" dirty="0" smtClean="0"/>
              <a:t> parte delle </a:t>
            </a:r>
            <a:r>
              <a:rPr lang="it-IT" baseline="0" dirty="0" err="1" smtClean="0"/>
              <a:t>salaparto</a:t>
            </a:r>
            <a:r>
              <a:rPr lang="it-IT" baseline="0" dirty="0" smtClean="0"/>
              <a:t>!</a:t>
            </a:r>
          </a:p>
          <a:p>
            <a:r>
              <a:rPr lang="it-IT" baseline="0" dirty="0" smtClean="0"/>
              <a:t>Incidenti in realtà fortunatamente sono pochi rispetto al grane ero di sala parto che lavorano in queste condizioni!! </a:t>
            </a:r>
          </a:p>
          <a:p>
            <a:r>
              <a:rPr lang="it-IT" dirty="0" smtClean="0"/>
              <a:t>Quando</a:t>
            </a:r>
            <a:r>
              <a:rPr lang="it-IT" baseline="0" dirty="0" smtClean="0"/>
              <a:t> </a:t>
            </a:r>
            <a:r>
              <a:rPr lang="it-IT" dirty="0" smtClean="0"/>
              <a:t> si verificano eventi avversi voi e i magistrati vi accaniscono</a:t>
            </a:r>
            <a:r>
              <a:rPr lang="it-IT" baseline="0" dirty="0" smtClean="0"/>
              <a:t> con </a:t>
            </a:r>
            <a:r>
              <a:rPr lang="it-IT" dirty="0" smtClean="0"/>
              <a:t> chi è rimasto con il cerino in mano!!</a:t>
            </a:r>
          </a:p>
          <a:p>
            <a:r>
              <a:rPr lang="it-IT" dirty="0" smtClean="0"/>
              <a:t>Capite che una organizzazione di questo tipo predispone </a:t>
            </a:r>
            <a:r>
              <a:rPr lang="it-IT" smtClean="0"/>
              <a:t>ad incidenti,</a:t>
            </a:r>
            <a:r>
              <a:rPr lang="it-IT" baseline="0" smtClean="0"/>
              <a:t> </a:t>
            </a:r>
            <a:endParaRPr lang="it-IT" baseline="0" dirty="0" smtClean="0"/>
          </a:p>
          <a:p>
            <a:endParaRPr lang="it-IT" baseline="0" dirty="0" smtClean="0"/>
          </a:p>
          <a:p>
            <a:endParaRPr lang="it-IT" baseline="0" dirty="0" smtClean="0"/>
          </a:p>
          <a:p>
            <a:r>
              <a:rPr lang="it-IT" dirty="0" err="1" smtClean="0"/>
              <a:t>ando</a:t>
            </a:r>
            <a:r>
              <a:rPr lang="it-IT" dirty="0" smtClean="0"/>
              <a:t> per</a:t>
            </a:r>
          </a:p>
          <a:p>
            <a:r>
              <a:rPr lang="it-IT" dirty="0" smtClean="0"/>
              <a:t>Convincendo  le donne con l’aiuto dei</a:t>
            </a:r>
            <a:r>
              <a:rPr lang="it-IT" baseline="0" dirty="0" smtClean="0"/>
              <a:t> voi Media che</a:t>
            </a:r>
            <a:endParaRPr lang="it-IT" dirty="0"/>
          </a:p>
        </p:txBody>
      </p:sp>
      <p:sp>
        <p:nvSpPr>
          <p:cNvPr id="4" name="Segnaposto numero diapositiva 3"/>
          <p:cNvSpPr>
            <a:spLocks noGrp="1"/>
          </p:cNvSpPr>
          <p:nvPr>
            <p:ph type="sldNum" sz="quarter" idx="10"/>
          </p:nvPr>
        </p:nvSpPr>
        <p:spPr/>
        <p:txBody>
          <a:bodyPr/>
          <a:lstStyle/>
          <a:p>
            <a:pPr>
              <a:defRPr/>
            </a:pPr>
            <a:fld id="{7D601EF3-D677-4234-9BC7-67B4FD263225}" type="slidenum">
              <a:rPr lang="it-IT" smtClean="0"/>
              <a:pPr>
                <a:defRPr/>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DCAE0B3B-8626-4E05-B362-9B18D9C14C50}" type="slidenum">
              <a:rPr lang="en-GB" sz="1200">
                <a:latin typeface="Times New Roman" pitchFamily="18" charset="0"/>
              </a:rPr>
              <a:pPr algn="r"/>
              <a:t>6</a:t>
            </a:fld>
            <a:endParaRPr lang="en-GB" sz="1200">
              <a:latin typeface="Times New Roman" pitchFamily="18"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r>
              <a:rPr lang="it-IT" dirty="0" smtClean="0"/>
              <a:t>Si fa scegliendo, prendendo decisioni  importanti, Insieme alle Società scientifiche di coloro che ogni </a:t>
            </a:r>
            <a:r>
              <a:rPr lang="it-IT" dirty="0" err="1" smtClean="0"/>
              <a:t>gg</a:t>
            </a:r>
            <a:r>
              <a:rPr lang="it-IT" dirty="0" smtClean="0"/>
              <a:t> vivono la realtà, non la fantasia, di quanto accade nelle nostre sale parto. Dove ci sono equipe multidisciplinari dedicati alle </a:t>
            </a:r>
          </a:p>
          <a:p>
            <a:pPr eaLnBrk="1" hangingPunct="1"/>
            <a:r>
              <a:rPr lang="it-IT" dirty="0" smtClean="0"/>
              <a:t>1/3 dei &lt;500 è privato convenzionato e non e qui abbiamo 65.5% TC : 50% TC in tutti i </a:t>
            </a:r>
            <a:r>
              <a:rPr lang="it-IT" dirty="0" err="1" smtClean="0"/>
              <a:t>pn</a:t>
            </a:r>
            <a:r>
              <a:rPr lang="it-IT" dirty="0" smtClean="0"/>
              <a:t> &lt;500</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it-IT" sz="1200" dirty="0" smtClean="0">
                <a:latin typeface="Calibri" pitchFamily="34" charset="0"/>
              </a:rPr>
              <a:t> chi deve </a:t>
            </a:r>
            <a:r>
              <a:rPr lang="it-IT" sz="1200" dirty="0" err="1" smtClean="0">
                <a:latin typeface="Calibri" pitchFamily="34" charset="0"/>
              </a:rPr>
              <a:t>scelgliere</a:t>
            </a:r>
            <a:r>
              <a:rPr lang="it-IT" sz="1200" dirty="0" smtClean="0">
                <a:latin typeface="Calibri" pitchFamily="34" charset="0"/>
              </a:rPr>
              <a:t>: nella Conferenza stato regioni del 2010 non c’era un anestesista !!I ma quando va bene c’è l’amico</a:t>
            </a:r>
            <a:r>
              <a:rPr lang="it-IT" sz="1200" baseline="0" dirty="0" smtClean="0">
                <a:latin typeface="Calibri" pitchFamily="34" charset="0"/>
              </a:rPr>
              <a:t> dell’amico</a:t>
            </a:r>
          </a:p>
          <a:p>
            <a:pPr marL="0" marR="0" indent="0" algn="l" defTabSz="914400" rtl="0" eaLnBrk="0" fontAlgn="base" latinLnBrk="0" hangingPunct="0">
              <a:lnSpc>
                <a:spcPct val="100000"/>
              </a:lnSpc>
              <a:spcBef>
                <a:spcPct val="30000"/>
              </a:spcBef>
              <a:spcAft>
                <a:spcPct val="0"/>
              </a:spcAft>
              <a:buClrTx/>
              <a:buSzTx/>
              <a:buFontTx/>
              <a:buNone/>
              <a:tabLst/>
              <a:defRPr/>
            </a:pPr>
            <a:r>
              <a:rPr lang="it-IT" sz="1200" baseline="0" dirty="0" smtClean="0">
                <a:latin typeface="Calibri" pitchFamily="34" charset="0"/>
              </a:rPr>
              <a:t>Sono anni che leggo su documenti che bisogna accorpare i </a:t>
            </a:r>
            <a:r>
              <a:rPr lang="it-IT" sz="1200" baseline="0" dirty="0" err="1" smtClean="0">
                <a:latin typeface="Calibri" pitchFamily="34" charset="0"/>
              </a:rPr>
              <a:t>pn</a:t>
            </a:r>
            <a:r>
              <a:rPr lang="it-IT" sz="1200" baseline="0" dirty="0" smtClean="0">
                <a:latin typeface="Calibri" pitchFamily="34" charset="0"/>
              </a:rPr>
              <a:t>. Quelli più piccoli, quelli facilmente raggiungibili e </a:t>
            </a:r>
            <a:r>
              <a:rPr lang="it-IT" sz="1200" baseline="0" dirty="0" err="1" smtClean="0">
                <a:latin typeface="Calibri" pitchFamily="34" charset="0"/>
              </a:rPr>
              <a:t>non…su</a:t>
            </a:r>
            <a:r>
              <a:rPr lang="it-IT" sz="1200" baseline="0" dirty="0" smtClean="0">
                <a:latin typeface="Calibri" pitchFamily="34" charset="0"/>
              </a:rPr>
              <a:t> una montagna, nulla, tutto lentissimo, quasi fermo!!!</a:t>
            </a:r>
            <a:endParaRPr lang="it-IT" sz="1200" dirty="0" smtClean="0">
              <a:latin typeface="Calibri" pitchFamily="34" charset="0"/>
            </a:endParaRPr>
          </a:p>
          <a:p>
            <a:endParaRPr lang="it-IT" dirty="0"/>
          </a:p>
        </p:txBody>
      </p:sp>
      <p:sp>
        <p:nvSpPr>
          <p:cNvPr id="4" name="Segnaposto numero diapositiva 3"/>
          <p:cNvSpPr>
            <a:spLocks noGrp="1"/>
          </p:cNvSpPr>
          <p:nvPr>
            <p:ph type="sldNum" sz="quarter" idx="10"/>
          </p:nvPr>
        </p:nvSpPr>
        <p:spPr/>
        <p:txBody>
          <a:bodyPr/>
          <a:lstStyle/>
          <a:p>
            <a:pPr>
              <a:defRPr/>
            </a:pPr>
            <a:fld id="{7D601EF3-D677-4234-9BC7-67B4FD263225}" type="slidenum">
              <a:rPr lang="it-IT" smtClean="0"/>
              <a:pPr>
                <a:defRPr/>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Le SS quando fanno il loro lavoro e sono rappresentative come la SIAARTI 5000 iscritti ,</a:t>
            </a:r>
            <a:r>
              <a:rPr lang="it-IT" baseline="0" dirty="0" smtClean="0"/>
              <a:t> </a:t>
            </a:r>
            <a:r>
              <a:rPr lang="it-IT" dirty="0" smtClean="0"/>
              <a:t>Da aggiornare, confrontare continuamente in modo multidisciplinare con altri medici coinvolti,  ma che nascono da anestesisti</a:t>
            </a:r>
            <a:r>
              <a:rPr lang="it-IT" baseline="0" dirty="0" smtClean="0"/>
              <a:t> che si occupano di sicurezza e sala parto. Non sono corporativistici  ma sono per il bene della donna  e di chi l’assiste nel migliore dei modi</a:t>
            </a:r>
            <a:endParaRPr lang="it-IT" dirty="0"/>
          </a:p>
        </p:txBody>
      </p:sp>
      <p:sp>
        <p:nvSpPr>
          <p:cNvPr id="4" name="Segnaposto numero diapositiva 3"/>
          <p:cNvSpPr>
            <a:spLocks noGrp="1"/>
          </p:cNvSpPr>
          <p:nvPr>
            <p:ph type="sldNum" sz="quarter" idx="10"/>
          </p:nvPr>
        </p:nvSpPr>
        <p:spPr/>
        <p:txBody>
          <a:bodyPr/>
          <a:lstStyle/>
          <a:p>
            <a:pPr>
              <a:defRPr/>
            </a:pPr>
            <a:fld id="{7D601EF3-D677-4234-9BC7-67B4FD263225}" type="slidenum">
              <a:rPr lang="it-IT" smtClean="0"/>
              <a:pPr>
                <a:defRPr/>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Mi presento: lavoro a Milano nel 2 punto nascita della città con 3500 parti anno, all’interno dell’</a:t>
            </a:r>
            <a:r>
              <a:rPr lang="it-IT" dirty="0" err="1" smtClean="0"/>
              <a:t>Ospe</a:t>
            </a:r>
            <a:r>
              <a:rPr lang="it-IT" dirty="0" smtClean="0"/>
              <a:t> dei </a:t>
            </a:r>
            <a:r>
              <a:rPr lang="it-IT" dirty="0" err="1" smtClean="0"/>
              <a:t>Bmabini</a:t>
            </a:r>
            <a:r>
              <a:rPr lang="it-IT" dirty="0" smtClean="0"/>
              <a:t> Buzzi</a:t>
            </a:r>
            <a:endParaRPr lang="it-IT" dirty="0"/>
          </a:p>
        </p:txBody>
      </p:sp>
      <p:sp>
        <p:nvSpPr>
          <p:cNvPr id="4" name="Segnaposto numero diapositiva 3"/>
          <p:cNvSpPr>
            <a:spLocks noGrp="1"/>
          </p:cNvSpPr>
          <p:nvPr>
            <p:ph type="sldNum" sz="quarter" idx="10"/>
          </p:nvPr>
        </p:nvSpPr>
        <p:spPr/>
        <p:txBody>
          <a:bodyPr/>
          <a:lstStyle/>
          <a:p>
            <a:pPr>
              <a:defRPr/>
            </a:pPr>
            <a:fld id="{7D601EF3-D677-4234-9BC7-67B4FD263225}" type="slidenum">
              <a:rPr lang="it-IT" smtClean="0"/>
              <a:pPr>
                <a:defRPr/>
              </a:pPr>
              <a:t>10</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79DA4F8D-692A-4E4D-981F-D55EED24CF78}" type="datetimeFigureOut">
              <a:rPr lang="it-IT"/>
              <a:pPr>
                <a:defRPr/>
              </a:pPr>
              <a:t>15/05/2015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8F264332-50AE-4C34-ACB4-B604F2963A78}"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64469DC0-6331-4656-AB7A-F3541905F93D}" type="datetimeFigureOut">
              <a:rPr lang="it-IT"/>
              <a:pPr>
                <a:defRPr/>
              </a:pPr>
              <a:t>15/05/2015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43BEC2E-A871-469D-8525-4009655DEFD9}"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0153E4D4-8A69-49AC-ACAA-BD26CCD75EA1}" type="datetimeFigureOut">
              <a:rPr lang="it-IT"/>
              <a:pPr>
                <a:defRPr/>
              </a:pPr>
              <a:t>15/05/2015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BC21B87-0D41-45ED-A96E-1A2829B45E7D}"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en-US"/>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6EE8FEA-5EEA-4C34-A26E-F2FF88405695}" type="slidenum">
              <a:rPr lang="en-GB"/>
              <a:pPr>
                <a:defRPr/>
              </a:pPr>
              <a:t>‹N›</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Fare clic per modificare lo stile del titolo</a:t>
            </a:r>
            <a:endParaRPr lang="it-IT"/>
          </a:p>
        </p:txBody>
      </p:sp>
      <p:sp>
        <p:nvSpPr>
          <p:cNvPr id="3" name="Segnaposto contenuto 2"/>
          <p:cNvSpPr>
            <a:spLocks noGrp="1"/>
          </p:cNvSpPr>
          <p:nvPr>
            <p:ph idx="1"/>
          </p:nvPr>
        </p:nvSpPr>
        <p:spPr/>
        <p:txBody>
          <a:bodyPr/>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2635332-2887-4320-B901-E6ADED4B56AB}" type="slidenum">
              <a:rPr lang="en-GB"/>
              <a:pPr>
                <a:defRPr/>
              </a:pPr>
              <a:t>‹N›</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en-US"/>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8837A27-0966-4C9A-82D5-4B7ED3697C58}" type="slidenum">
              <a:rPr lang="en-GB"/>
              <a:pPr>
                <a:defRPr/>
              </a:pPr>
              <a:t>‹N›</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5EA3ED5-8086-4D4A-AC38-E543D021CBB9}" type="slidenum">
              <a:rPr lang="en-GB"/>
              <a:pPr>
                <a:defRPr/>
              </a:pPr>
              <a:t>‹N›</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en-US"/>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A66EAC7E-6883-4D60-A113-B4898696442A}" type="slidenum">
              <a:rPr lang="en-GB"/>
              <a:pPr>
                <a:defRPr/>
              </a:pPr>
              <a:t>‹N›</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5AE3ACAF-9C74-47EA-8A85-C02CF4C70FFB}" type="slidenum">
              <a:rPr lang="en-GB"/>
              <a:pPr>
                <a:defRPr/>
              </a:pPr>
              <a:t>‹N›</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8BC60666-DC6A-4803-A442-9DEA5B8B5B9C}" type="slidenum">
              <a:rPr lang="en-GB"/>
              <a:pPr>
                <a:defRPr/>
              </a:pPr>
              <a:t>‹N›</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en-US"/>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7AE3806-7F05-468B-9AE4-2593F2286EAC}" type="slidenum">
              <a:rPr lang="en-GB"/>
              <a:pPr>
                <a:defRPr/>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7B5BBA5D-F5A1-43AF-B205-2FFC81DB68EC}" type="datetimeFigureOut">
              <a:rPr lang="it-IT"/>
              <a:pPr>
                <a:defRPr/>
              </a:pPr>
              <a:t>15/05/2015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25AC5DC-F556-400B-9BAB-C96A3C5E50E1}" type="slidenum">
              <a:rPr lang="it-IT"/>
              <a:pPr>
                <a:defRPr/>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en-US"/>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39E22E6-A1DC-410B-BC32-13D54E801265}" type="slidenum">
              <a:rPr lang="en-GB"/>
              <a:pPr>
                <a:defRPr/>
              </a:pPr>
              <a:t>‹N›</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1_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3F93E14-3702-4233-B3D9-C1836EF5D63E}" type="slidenum">
              <a:rPr lang="en-GB"/>
              <a:pPr>
                <a:defRPr/>
              </a:pPr>
              <a:t>‹N›</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en-US"/>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E8EC06E-4B17-4195-8551-75BD47B4EE5A}" type="slidenum">
              <a:rPr lang="en-GB"/>
              <a:pPr>
                <a:defRPr/>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0CDB3714-7BDE-4058-85CF-7CC2BB0E85EE}" type="datetimeFigureOut">
              <a:rPr lang="it-IT"/>
              <a:pPr>
                <a:defRPr/>
              </a:pPr>
              <a:t>15/05/2015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61969B0-DD16-46CD-A0D5-0FBE639ABAC6}"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5EFE3CDB-9BC1-4EE6-80B3-9D198B3665D4}" type="datetimeFigureOut">
              <a:rPr lang="it-IT"/>
              <a:pPr>
                <a:defRPr/>
              </a:pPr>
              <a:t>15/05/2015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18E837ED-7403-408D-8868-96F69FFBF2FE}"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E6D91016-F2F9-4112-BFD9-3048021CDD3B}" type="datetimeFigureOut">
              <a:rPr lang="it-IT"/>
              <a:pPr>
                <a:defRPr/>
              </a:pPr>
              <a:t>15/05/2015</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B883E1BC-80D1-4E97-8661-5BDE055D62B7}"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F6C77C44-FE92-48BD-9371-5F80C0DD25B8}" type="datetimeFigureOut">
              <a:rPr lang="it-IT"/>
              <a:pPr>
                <a:defRPr/>
              </a:pPr>
              <a:t>15/05/2015</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908292D7-3464-4CAB-A647-1F56AF393FBE}"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288778F2-B965-40AB-89EB-008C7AEA260D}" type="datetimeFigureOut">
              <a:rPr lang="it-IT"/>
              <a:pPr>
                <a:defRPr/>
              </a:pPr>
              <a:t>15/05/2015</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51C04E9A-1140-43BF-8AAA-E4229D55A8AB}"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3B902C8E-9205-4F6C-ACB0-4C2B3EE67C64}" type="datetimeFigureOut">
              <a:rPr lang="it-IT"/>
              <a:pPr>
                <a:defRPr/>
              </a:pPr>
              <a:t>15/05/2015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E3C5200D-1E43-4372-A82F-DE47F90C052B}"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67643C9-4C8A-497E-BEE2-AFAD56F16B2F}" type="datetimeFigureOut">
              <a:rPr lang="it-IT"/>
              <a:pPr>
                <a:defRPr/>
              </a:pPr>
              <a:t>15/05/2015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EB707261-1EBA-4F11-B7EC-532B0B841DB3}"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BA76A07-60C3-4404-A05E-7E9DAB16021E}" type="datetimeFigureOut">
              <a:rPr lang="it-IT"/>
              <a:pPr>
                <a:defRPr/>
              </a:pPr>
              <a:t>15/05/2015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388A0CA-001E-4E6F-A09D-7E798629B01B}"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pPr>
              <a:defRPr/>
            </a:pPr>
            <a:fld id="{0200DD37-38FC-4DF6-82B4-096EA3057105}" type="slidenum">
              <a:rPr lang="en-GB"/>
              <a:pPr>
                <a:defRPr/>
              </a:pPr>
              <a:t>‹N›</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Arial" charset="0"/>
        </a:defRPr>
      </a:lvl2pPr>
      <a:lvl3pPr algn="ctr" rtl="0" eaLnBrk="0" fontAlgn="base" hangingPunct="0">
        <a:spcBef>
          <a:spcPct val="0"/>
        </a:spcBef>
        <a:spcAft>
          <a:spcPct val="0"/>
        </a:spcAft>
        <a:defRPr sz="4400">
          <a:solidFill>
            <a:schemeClr val="tx2"/>
          </a:solidFill>
          <a:latin typeface="Times New Roman" pitchFamily="18" charset="0"/>
          <a:cs typeface="Arial" charset="0"/>
        </a:defRPr>
      </a:lvl3pPr>
      <a:lvl4pPr algn="ctr" rtl="0" eaLnBrk="0" fontAlgn="base" hangingPunct="0">
        <a:spcBef>
          <a:spcPct val="0"/>
        </a:spcBef>
        <a:spcAft>
          <a:spcPct val="0"/>
        </a:spcAft>
        <a:defRPr sz="4400">
          <a:solidFill>
            <a:schemeClr val="tx2"/>
          </a:solidFill>
          <a:latin typeface="Times New Roman" pitchFamily="18" charset="0"/>
          <a:cs typeface="Arial" charset="0"/>
        </a:defRPr>
      </a:lvl4pPr>
      <a:lvl5pPr algn="ctr" rtl="0" eaLnBrk="0" fontAlgn="base" hangingPunct="0">
        <a:spcBef>
          <a:spcPct val="0"/>
        </a:spcBef>
        <a:spcAft>
          <a:spcPct val="0"/>
        </a:spcAft>
        <a:defRPr sz="4400">
          <a:solidFill>
            <a:schemeClr val="tx2"/>
          </a:solidFill>
          <a:latin typeface="Times New Roman" pitchFamily="18" charset="0"/>
          <a:cs typeface="Arial" charset="0"/>
        </a:defRPr>
      </a:lvl5pPr>
      <a:lvl6pPr marL="457200" algn="ctr" rtl="0" fontAlgn="base">
        <a:spcBef>
          <a:spcPct val="0"/>
        </a:spcBef>
        <a:spcAft>
          <a:spcPct val="0"/>
        </a:spcAft>
        <a:defRPr sz="4400">
          <a:solidFill>
            <a:schemeClr val="tx2"/>
          </a:solidFill>
          <a:latin typeface="Times New Roman" pitchFamily="18" charset="0"/>
          <a:cs typeface="Arial" charset="0"/>
        </a:defRPr>
      </a:lvl6pPr>
      <a:lvl7pPr marL="914400" algn="ctr" rtl="0" fontAlgn="base">
        <a:spcBef>
          <a:spcPct val="0"/>
        </a:spcBef>
        <a:spcAft>
          <a:spcPct val="0"/>
        </a:spcAft>
        <a:defRPr sz="4400">
          <a:solidFill>
            <a:schemeClr val="tx2"/>
          </a:solidFill>
          <a:latin typeface="Times New Roman" pitchFamily="18" charset="0"/>
          <a:cs typeface="Arial" charset="0"/>
        </a:defRPr>
      </a:lvl7pPr>
      <a:lvl8pPr marL="1371600" algn="ctr" rtl="0" fontAlgn="base">
        <a:spcBef>
          <a:spcPct val="0"/>
        </a:spcBef>
        <a:spcAft>
          <a:spcPct val="0"/>
        </a:spcAft>
        <a:defRPr sz="4400">
          <a:solidFill>
            <a:schemeClr val="tx2"/>
          </a:solidFill>
          <a:latin typeface="Times New Roman" pitchFamily="18" charset="0"/>
          <a:cs typeface="Arial" charset="0"/>
        </a:defRPr>
      </a:lvl8pPr>
      <a:lvl9pPr marL="1828800" algn="ctr" rtl="0" fontAlgn="base">
        <a:spcBef>
          <a:spcPct val="0"/>
        </a:spcBef>
        <a:spcAft>
          <a:spcPct val="0"/>
        </a:spcAft>
        <a:defRPr sz="4400">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olo 1"/>
          <p:cNvSpPr>
            <a:spLocks noGrp="1"/>
          </p:cNvSpPr>
          <p:nvPr>
            <p:ph type="ctrTitle"/>
          </p:nvPr>
        </p:nvSpPr>
        <p:spPr>
          <a:xfrm>
            <a:off x="683568" y="1556792"/>
            <a:ext cx="7772400" cy="1470025"/>
          </a:xfrm>
        </p:spPr>
        <p:txBody>
          <a:bodyPr/>
          <a:lstStyle/>
          <a:p>
            <a:pPr eaLnBrk="1" hangingPunct="1"/>
            <a:r>
              <a:rPr lang="it-IT" sz="5400" dirty="0" smtClean="0"/>
              <a:t>Sicurezza in Sala Parto</a:t>
            </a:r>
          </a:p>
        </p:txBody>
      </p:sp>
      <p:sp>
        <p:nvSpPr>
          <p:cNvPr id="26626" name="Sottotitolo 2"/>
          <p:cNvSpPr>
            <a:spLocks noGrp="1"/>
          </p:cNvSpPr>
          <p:nvPr>
            <p:ph type="subTitle" idx="1"/>
          </p:nvPr>
        </p:nvSpPr>
        <p:spPr>
          <a:xfrm>
            <a:off x="1475656" y="3356992"/>
            <a:ext cx="6400800" cy="1752600"/>
          </a:xfrm>
        </p:spPr>
        <p:txBody>
          <a:bodyPr/>
          <a:lstStyle/>
          <a:p>
            <a:pPr eaLnBrk="1" hangingPunct="1"/>
            <a:r>
              <a:rPr lang="it-IT" dirty="0" smtClean="0">
                <a:solidFill>
                  <a:srgbClr val="898989"/>
                </a:solidFill>
              </a:rPr>
              <a:t>Ida Salvo</a:t>
            </a:r>
          </a:p>
          <a:p>
            <a:pPr eaLnBrk="1" hangingPunct="1"/>
            <a:r>
              <a:rPr lang="it-IT" sz="2400" dirty="0" smtClean="0">
                <a:solidFill>
                  <a:srgbClr val="898989"/>
                </a:solidFill>
              </a:rPr>
              <a:t>Ospedale dei Bambini Buzzi, ICP, Milano</a:t>
            </a:r>
          </a:p>
        </p:txBody>
      </p:sp>
      <p:pic>
        <p:nvPicPr>
          <p:cNvPr id="6" name="Picture 5" descr="header_h120"/>
          <p:cNvPicPr>
            <a:picLocks noChangeAspect="1" noChangeArrowheads="1"/>
          </p:cNvPicPr>
          <p:nvPr/>
        </p:nvPicPr>
        <p:blipFill>
          <a:blip r:embed="rId3" cstate="print"/>
          <a:srcRect/>
          <a:stretch>
            <a:fillRect/>
          </a:stretch>
        </p:blipFill>
        <p:spPr bwMode="auto">
          <a:xfrm>
            <a:off x="1331640" y="332656"/>
            <a:ext cx="6557775" cy="909415"/>
          </a:xfrm>
          <a:prstGeom prst="rect">
            <a:avLst/>
          </a:prstGeom>
          <a:noFill/>
          <a:ln w="9525">
            <a:noFill/>
            <a:miter lim="800000"/>
            <a:headEnd/>
            <a:tailEnd/>
          </a:ln>
        </p:spPr>
      </p:pic>
      <p:pic>
        <p:nvPicPr>
          <p:cNvPr id="5" name="Picture 4" descr="donna gravida"/>
          <p:cNvPicPr>
            <a:picLocks noChangeAspect="1" noChangeArrowheads="1"/>
          </p:cNvPicPr>
          <p:nvPr/>
        </p:nvPicPr>
        <p:blipFill>
          <a:blip r:embed="rId4" cstate="print"/>
          <a:srcRect/>
          <a:stretch>
            <a:fillRect/>
          </a:stretch>
        </p:blipFill>
        <p:spPr bwMode="auto">
          <a:xfrm flipH="1">
            <a:off x="0" y="3284984"/>
            <a:ext cx="2037736" cy="266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olo 1"/>
          <p:cNvSpPr>
            <a:spLocks noGrp="1"/>
          </p:cNvSpPr>
          <p:nvPr>
            <p:ph type="ctrTitle"/>
          </p:nvPr>
        </p:nvSpPr>
        <p:spPr>
          <a:xfrm>
            <a:off x="683568" y="1556792"/>
            <a:ext cx="7772400" cy="1470025"/>
          </a:xfrm>
        </p:spPr>
        <p:txBody>
          <a:bodyPr/>
          <a:lstStyle/>
          <a:p>
            <a:pPr eaLnBrk="1" hangingPunct="1"/>
            <a:r>
              <a:rPr lang="it-IT" sz="5400" dirty="0" smtClean="0"/>
              <a:t>Sicurezza in Sala Parto</a:t>
            </a:r>
          </a:p>
        </p:txBody>
      </p:sp>
      <p:sp>
        <p:nvSpPr>
          <p:cNvPr id="26626" name="Sottotitolo 2"/>
          <p:cNvSpPr>
            <a:spLocks noGrp="1"/>
          </p:cNvSpPr>
          <p:nvPr>
            <p:ph type="subTitle" idx="1"/>
          </p:nvPr>
        </p:nvSpPr>
        <p:spPr>
          <a:xfrm>
            <a:off x="1475656" y="2924944"/>
            <a:ext cx="6400800" cy="2304256"/>
          </a:xfrm>
        </p:spPr>
        <p:txBody>
          <a:bodyPr/>
          <a:lstStyle/>
          <a:p>
            <a:pPr algn="l" eaLnBrk="1" hangingPunct="1">
              <a:buFont typeface="Arial" pitchFamily="34" charset="0"/>
              <a:buChar char="•"/>
            </a:pPr>
            <a:r>
              <a:rPr lang="it-IT" sz="2400" dirty="0" smtClean="0">
                <a:solidFill>
                  <a:srgbClr val="898989"/>
                </a:solidFill>
              </a:rPr>
              <a:t>Comunicazione tra  professionisti</a:t>
            </a:r>
          </a:p>
          <a:p>
            <a:pPr algn="l" eaLnBrk="1" hangingPunct="1">
              <a:buFont typeface="Arial" pitchFamily="34" charset="0"/>
              <a:buChar char="•"/>
            </a:pPr>
            <a:r>
              <a:rPr lang="it-IT" sz="2400" dirty="0" smtClean="0">
                <a:solidFill>
                  <a:srgbClr val="898989"/>
                </a:solidFill>
              </a:rPr>
              <a:t>Capacità di apprezzare la gravità del problema</a:t>
            </a:r>
          </a:p>
          <a:p>
            <a:pPr algn="l" eaLnBrk="1" hangingPunct="1">
              <a:buFont typeface="Arial" pitchFamily="34" charset="0"/>
              <a:buChar char="•"/>
            </a:pPr>
            <a:r>
              <a:rPr lang="it-IT" sz="2400" dirty="0" smtClean="0">
                <a:solidFill>
                  <a:srgbClr val="898989"/>
                </a:solidFill>
              </a:rPr>
              <a:t>Specialisti esperti</a:t>
            </a:r>
          </a:p>
          <a:p>
            <a:pPr algn="l" eaLnBrk="1" hangingPunct="1">
              <a:buFont typeface="Arial" pitchFamily="34" charset="0"/>
              <a:buChar char="•"/>
            </a:pPr>
            <a:r>
              <a:rPr lang="it-IT" sz="2400" dirty="0" smtClean="0">
                <a:solidFill>
                  <a:srgbClr val="898989"/>
                </a:solidFill>
              </a:rPr>
              <a:t>Posti letto di terapia intensiva </a:t>
            </a:r>
          </a:p>
          <a:p>
            <a:pPr algn="l" eaLnBrk="1" hangingPunct="1">
              <a:buFont typeface="Arial" pitchFamily="34" charset="0"/>
              <a:buChar char="•"/>
            </a:pPr>
            <a:r>
              <a:rPr lang="it-IT" sz="2400" dirty="0" smtClean="0">
                <a:solidFill>
                  <a:srgbClr val="898989"/>
                </a:solidFill>
              </a:rPr>
              <a:t>Disponibilità di emoderivati</a:t>
            </a:r>
          </a:p>
          <a:p>
            <a:pPr algn="l" eaLnBrk="1" hangingPunct="1">
              <a:buFont typeface="Arial" pitchFamily="34" charset="0"/>
              <a:buChar char="•"/>
            </a:pPr>
            <a:endParaRPr lang="it-IT" sz="2400" dirty="0" smtClean="0">
              <a:solidFill>
                <a:srgbClr val="898989"/>
              </a:solidFill>
            </a:endParaRPr>
          </a:p>
        </p:txBody>
      </p:sp>
      <p:pic>
        <p:nvPicPr>
          <p:cNvPr id="6" name="Picture 5" descr="header_h120"/>
          <p:cNvPicPr>
            <a:picLocks noChangeAspect="1" noChangeArrowheads="1"/>
          </p:cNvPicPr>
          <p:nvPr/>
        </p:nvPicPr>
        <p:blipFill>
          <a:blip r:embed="rId3" cstate="print"/>
          <a:srcRect/>
          <a:stretch>
            <a:fillRect/>
          </a:stretch>
        </p:blipFill>
        <p:spPr bwMode="auto">
          <a:xfrm>
            <a:off x="1331640" y="332656"/>
            <a:ext cx="6557775" cy="909415"/>
          </a:xfrm>
          <a:prstGeom prst="rect">
            <a:avLst/>
          </a:prstGeom>
          <a:noFill/>
          <a:ln w="9525">
            <a:noFill/>
            <a:miter lim="800000"/>
            <a:headEnd/>
            <a:tailEnd/>
          </a:ln>
        </p:spPr>
      </p:pic>
      <p:sp>
        <p:nvSpPr>
          <p:cNvPr id="7" name="CasellaDiTesto 6"/>
          <p:cNvSpPr txBox="1"/>
          <p:nvPr/>
        </p:nvSpPr>
        <p:spPr>
          <a:xfrm>
            <a:off x="2915816" y="5877272"/>
            <a:ext cx="5976664" cy="369332"/>
          </a:xfrm>
          <a:prstGeom prst="rect">
            <a:avLst/>
          </a:prstGeom>
          <a:noFill/>
        </p:spPr>
        <p:txBody>
          <a:bodyPr wrap="square" rtlCol="0">
            <a:spAutoFit/>
          </a:bodyPr>
          <a:lstStyle/>
          <a:p>
            <a:r>
              <a:rPr lang="it-IT" dirty="0" smtClean="0"/>
              <a:t>UK </a:t>
            </a:r>
            <a:r>
              <a:rPr lang="it-IT" dirty="0" err="1" smtClean="0"/>
              <a:t>Confidential</a:t>
            </a:r>
            <a:r>
              <a:rPr lang="it-IT" dirty="0" smtClean="0"/>
              <a:t> </a:t>
            </a:r>
            <a:r>
              <a:rPr lang="it-IT" dirty="0" err="1" smtClean="0"/>
              <a:t>Enquire</a:t>
            </a:r>
            <a:r>
              <a:rPr lang="it-IT" dirty="0" smtClean="0"/>
              <a:t> </a:t>
            </a:r>
            <a:r>
              <a:rPr lang="it-IT" dirty="0" err="1" smtClean="0"/>
              <a:t>into</a:t>
            </a:r>
            <a:r>
              <a:rPr lang="it-IT" dirty="0" smtClean="0"/>
              <a:t> </a:t>
            </a:r>
            <a:r>
              <a:rPr lang="it-IT" dirty="0" err="1" smtClean="0"/>
              <a:t>Maternal</a:t>
            </a:r>
            <a:r>
              <a:rPr lang="it-IT" dirty="0" smtClean="0"/>
              <a:t> Death </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188640"/>
            <a:ext cx="7772400" cy="1143000"/>
          </a:xfrm>
        </p:spPr>
        <p:txBody>
          <a:bodyPr/>
          <a:lstStyle/>
          <a:p>
            <a:r>
              <a:rPr lang="it-IT" b="1" dirty="0" smtClean="0">
                <a:solidFill>
                  <a:schemeClr val="accent2"/>
                </a:solidFill>
              </a:rPr>
              <a:t>Media !! </a:t>
            </a:r>
            <a:endParaRPr lang="it-IT" dirty="0">
              <a:solidFill>
                <a:schemeClr val="accent2"/>
              </a:solidFill>
            </a:endParaRPr>
          </a:p>
        </p:txBody>
      </p:sp>
      <p:sp>
        <p:nvSpPr>
          <p:cNvPr id="3" name="Segnaposto contenuto 2"/>
          <p:cNvSpPr>
            <a:spLocks noGrp="1"/>
          </p:cNvSpPr>
          <p:nvPr>
            <p:ph idx="1"/>
          </p:nvPr>
        </p:nvSpPr>
        <p:spPr>
          <a:xfrm>
            <a:off x="683568" y="1484784"/>
            <a:ext cx="8064896" cy="4114800"/>
          </a:xfrm>
        </p:spPr>
        <p:txBody>
          <a:bodyPr/>
          <a:lstStyle/>
          <a:p>
            <a:pPr>
              <a:buNone/>
            </a:pPr>
            <a:r>
              <a:rPr lang="it-IT" dirty="0" smtClean="0"/>
              <a:t>Affrontare gli episodi di  “mala sanità” suggerendo le corrette soluzioni dei problemi:</a:t>
            </a:r>
          </a:p>
          <a:p>
            <a:pPr>
              <a:buNone/>
            </a:pPr>
            <a:r>
              <a:rPr lang="it-IT" dirty="0" smtClean="0"/>
              <a:t>1. Convincere le </a:t>
            </a:r>
            <a:r>
              <a:rPr lang="it-IT" b="1" dirty="0" smtClean="0">
                <a:solidFill>
                  <a:schemeClr val="accent2"/>
                </a:solidFill>
              </a:rPr>
              <a:t>Donne</a:t>
            </a:r>
            <a:r>
              <a:rPr lang="it-IT" b="1" dirty="0" smtClean="0"/>
              <a:t> </a:t>
            </a:r>
            <a:r>
              <a:rPr lang="it-IT" dirty="0" smtClean="0"/>
              <a:t>a partorire nel luogo più sicuro e non nel più comodo (sottocasa)</a:t>
            </a:r>
          </a:p>
          <a:p>
            <a:pPr marL="514350" indent="-514350">
              <a:buNone/>
            </a:pPr>
            <a:r>
              <a:rPr lang="it-IT" dirty="0" smtClean="0"/>
              <a:t>2. Costringere gli </a:t>
            </a:r>
            <a:r>
              <a:rPr lang="it-IT" b="1" dirty="0" smtClean="0">
                <a:solidFill>
                  <a:srgbClr val="00339A"/>
                </a:solidFill>
              </a:rPr>
              <a:t>Amministratori  e Politici locali  </a:t>
            </a:r>
            <a:r>
              <a:rPr lang="it-IT" dirty="0" smtClean="0"/>
              <a:t>ad  accorpare i piccoli punti nascita creando così </a:t>
            </a:r>
            <a:r>
              <a:rPr lang="it-IT" b="1" dirty="0" smtClean="0"/>
              <a:t>realtà più sicure, con le stesse risorse.</a:t>
            </a:r>
          </a:p>
          <a:p>
            <a:pPr algn="ctr">
              <a:buNone/>
            </a:pPr>
            <a:r>
              <a:rPr lang="it-IT" dirty="0" smtClean="0"/>
              <a:t/>
            </a:r>
            <a:br>
              <a:rPr lang="it-IT" dirty="0" smtClean="0"/>
            </a:b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39552" y="2564904"/>
            <a:ext cx="8229600" cy="1143000"/>
          </a:xfrm>
        </p:spPr>
        <p:txBody>
          <a:bodyPr/>
          <a:lstStyle/>
          <a:p>
            <a:r>
              <a:rPr lang="it-IT" b="1" dirty="0" smtClean="0">
                <a:solidFill>
                  <a:srgbClr val="00339A"/>
                </a:solidFill>
              </a:rPr>
              <a:t>Scegliete il punto nascita più sicuro,</a:t>
            </a:r>
            <a:br>
              <a:rPr lang="it-IT" b="1" dirty="0" smtClean="0">
                <a:solidFill>
                  <a:srgbClr val="00339A"/>
                </a:solidFill>
              </a:rPr>
            </a:br>
            <a:r>
              <a:rPr lang="it-IT" b="1" dirty="0" smtClean="0">
                <a:solidFill>
                  <a:srgbClr val="00339A"/>
                </a:solidFill>
              </a:rPr>
              <a:t> </a:t>
            </a:r>
            <a:r>
              <a:rPr lang="it-IT" b="1" smtClean="0">
                <a:solidFill>
                  <a:srgbClr val="00339A"/>
                </a:solidFill>
              </a:rPr>
              <a:t>non il più </a:t>
            </a:r>
            <a:r>
              <a:rPr lang="it-IT" b="1" dirty="0" smtClean="0">
                <a:solidFill>
                  <a:srgbClr val="00339A"/>
                </a:solidFill>
              </a:rPr>
              <a:t>comodo!!</a:t>
            </a:r>
            <a:endParaRPr lang="it-IT" b="1" dirty="0">
              <a:solidFill>
                <a:srgbClr val="00339A"/>
              </a:solidFill>
            </a:endParaRPr>
          </a:p>
        </p:txBody>
      </p:sp>
      <p:pic>
        <p:nvPicPr>
          <p:cNvPr id="3" name="Picture 5" descr="header_h120"/>
          <p:cNvPicPr>
            <a:picLocks noChangeAspect="1" noChangeArrowheads="1"/>
          </p:cNvPicPr>
          <p:nvPr/>
        </p:nvPicPr>
        <p:blipFill>
          <a:blip r:embed="rId2" cstate="print"/>
          <a:srcRect/>
          <a:stretch>
            <a:fillRect/>
          </a:stretch>
        </p:blipFill>
        <p:spPr bwMode="auto">
          <a:xfrm>
            <a:off x="1259632" y="332656"/>
            <a:ext cx="6557775" cy="909415"/>
          </a:xfrm>
          <a:prstGeom prst="rect">
            <a:avLst/>
          </a:prstGeom>
          <a:noFill/>
          <a:ln w="9525">
            <a:noFill/>
            <a:miter lim="800000"/>
            <a:headEnd/>
            <a:tailEnd/>
          </a:ln>
        </p:spPr>
      </p:pic>
      <p:pic>
        <p:nvPicPr>
          <p:cNvPr id="5" name="Picture 4" descr="donna gravida"/>
          <p:cNvPicPr>
            <a:picLocks noChangeAspect="1" noChangeArrowheads="1"/>
          </p:cNvPicPr>
          <p:nvPr/>
        </p:nvPicPr>
        <p:blipFill>
          <a:blip r:embed="rId3" cstate="print"/>
          <a:srcRect/>
          <a:stretch>
            <a:fillRect/>
          </a:stretch>
        </p:blipFill>
        <p:spPr bwMode="auto">
          <a:xfrm>
            <a:off x="6948264" y="3429000"/>
            <a:ext cx="2091711" cy="295232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r>
              <a:rPr lang="it-IT" b="1" dirty="0" smtClean="0">
                <a:solidFill>
                  <a:srgbClr val="00339A"/>
                </a:solidFill>
              </a:rPr>
              <a:t>Grazie per l’attenzione</a:t>
            </a:r>
            <a:endParaRPr lang="it-IT" b="1" dirty="0">
              <a:solidFill>
                <a:srgbClr val="00339A"/>
              </a:solidFill>
            </a:endParaRPr>
          </a:p>
        </p:txBody>
      </p:sp>
      <p:pic>
        <p:nvPicPr>
          <p:cNvPr id="3" name="Picture 5" descr="header_h120"/>
          <p:cNvPicPr>
            <a:picLocks noChangeAspect="1" noChangeArrowheads="1"/>
          </p:cNvPicPr>
          <p:nvPr/>
        </p:nvPicPr>
        <p:blipFill>
          <a:blip r:embed="rId2" cstate="print"/>
          <a:srcRect/>
          <a:stretch>
            <a:fillRect/>
          </a:stretch>
        </p:blipFill>
        <p:spPr bwMode="auto">
          <a:xfrm>
            <a:off x="1259632" y="332656"/>
            <a:ext cx="6557775" cy="90941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olo 1"/>
          <p:cNvSpPr>
            <a:spLocks noGrp="1"/>
          </p:cNvSpPr>
          <p:nvPr>
            <p:ph type="title"/>
          </p:nvPr>
        </p:nvSpPr>
        <p:spPr>
          <a:xfrm>
            <a:off x="457200" y="44450"/>
            <a:ext cx="8229600" cy="1143000"/>
          </a:xfrm>
        </p:spPr>
        <p:txBody>
          <a:bodyPr/>
          <a:lstStyle/>
          <a:p>
            <a:pPr eaLnBrk="1" hangingPunct="1"/>
            <a:r>
              <a:rPr lang="en-US" i="1" dirty="0" err="1" smtClean="0"/>
              <a:t>Punti</a:t>
            </a:r>
            <a:r>
              <a:rPr lang="en-US" i="1" dirty="0" smtClean="0"/>
              <a:t> </a:t>
            </a:r>
            <a:r>
              <a:rPr lang="en-US" i="1" dirty="0" err="1" smtClean="0"/>
              <a:t>nascita</a:t>
            </a:r>
            <a:r>
              <a:rPr lang="en-US" i="1" dirty="0" smtClean="0"/>
              <a:t> </a:t>
            </a:r>
            <a:r>
              <a:rPr lang="en-US" i="1" dirty="0" err="1" smtClean="0"/>
              <a:t>di</a:t>
            </a:r>
            <a:r>
              <a:rPr lang="en-US" i="1" dirty="0" smtClean="0"/>
              <a:t> I </a:t>
            </a:r>
            <a:r>
              <a:rPr lang="en-US" i="1" dirty="0" err="1" smtClean="0"/>
              <a:t>livello</a:t>
            </a:r>
            <a:endParaRPr lang="it-IT" dirty="0" smtClean="0"/>
          </a:p>
        </p:txBody>
      </p:sp>
      <p:sp>
        <p:nvSpPr>
          <p:cNvPr id="3" name="Segnaposto contenuto 2"/>
          <p:cNvSpPr>
            <a:spLocks noGrp="1"/>
          </p:cNvSpPr>
          <p:nvPr>
            <p:ph idx="1"/>
          </p:nvPr>
        </p:nvSpPr>
        <p:spPr>
          <a:xfrm>
            <a:off x="251520" y="1340768"/>
            <a:ext cx="8713788" cy="5256237"/>
          </a:xfrm>
          <a:solidFill>
            <a:schemeClr val="accent5">
              <a:lumMod val="20000"/>
              <a:lumOff val="80000"/>
            </a:schemeClr>
          </a:solidFill>
        </p:spPr>
        <p:txBody>
          <a:bodyPr rtlCol="0">
            <a:normAutofit fontScale="62500" lnSpcReduction="20000"/>
          </a:bodyPr>
          <a:lstStyle/>
          <a:p>
            <a:pPr eaLnBrk="1" fontAlgn="auto" hangingPunct="1">
              <a:spcAft>
                <a:spcPts val="0"/>
              </a:spcAft>
              <a:buFont typeface="Arial" pitchFamily="34" charset="0"/>
              <a:buChar char="•"/>
              <a:defRPr/>
            </a:pPr>
            <a:r>
              <a:rPr lang="it-IT" sz="4000" dirty="0" smtClean="0"/>
              <a:t>Sono in genere </a:t>
            </a:r>
            <a:r>
              <a:rPr lang="it-IT" sz="4000" dirty="0"/>
              <a:t>dotati di </a:t>
            </a:r>
            <a:r>
              <a:rPr lang="it-IT" sz="4000" b="1" dirty="0"/>
              <a:t>guardia anestesiologica ospedaliera </a:t>
            </a:r>
            <a:r>
              <a:rPr lang="it-IT" sz="4000" dirty="0"/>
              <a:t>(cioè non dedicata alla ostetricia</a:t>
            </a:r>
            <a:r>
              <a:rPr lang="it-IT" sz="4000" dirty="0" smtClean="0"/>
              <a:t>). Tuttavia, se il numero di parti/anno è superiore a 2000, è raccomandato un </a:t>
            </a:r>
            <a:r>
              <a:rPr lang="it-IT" sz="4000" b="1" dirty="0" smtClean="0"/>
              <a:t>anestesista di guardia dedicato alla sala parto h24</a:t>
            </a:r>
            <a:endParaRPr lang="it-IT" sz="4000" dirty="0" smtClean="0"/>
          </a:p>
          <a:p>
            <a:pPr eaLnBrk="1" fontAlgn="auto" hangingPunct="1">
              <a:spcAft>
                <a:spcPts val="0"/>
              </a:spcAft>
              <a:buNone/>
              <a:defRPr/>
            </a:pPr>
            <a:r>
              <a:rPr lang="it-IT" sz="4000" dirty="0" smtClean="0"/>
              <a:t> </a:t>
            </a:r>
            <a:endParaRPr lang="it-IT" sz="4000" dirty="0"/>
          </a:p>
          <a:p>
            <a:pPr eaLnBrk="1" fontAlgn="auto" hangingPunct="1">
              <a:spcAft>
                <a:spcPts val="0"/>
              </a:spcAft>
              <a:buFont typeface="Arial" pitchFamily="34" charset="0"/>
              <a:buChar char="•"/>
              <a:defRPr/>
            </a:pPr>
            <a:r>
              <a:rPr lang="it-IT" sz="4000" dirty="0"/>
              <a:t>se l’anestesista di guardia ospedaliera ha altre responsabilità (attività ambulatoriale, consulenze, ecc), è opportuno che tali </a:t>
            </a:r>
            <a:r>
              <a:rPr lang="it-IT" sz="4000" b="1" dirty="0"/>
              <a:t>attività possano essere posticipate o interrotte </a:t>
            </a:r>
            <a:r>
              <a:rPr lang="it-IT" sz="4000" dirty="0"/>
              <a:t>nel caso si debba recare in emergenza in sala parto</a:t>
            </a:r>
            <a:r>
              <a:rPr lang="it-IT" sz="4000" dirty="0" smtClean="0"/>
              <a:t>;</a:t>
            </a:r>
          </a:p>
          <a:p>
            <a:pPr eaLnBrk="1" fontAlgn="auto" hangingPunct="1">
              <a:spcAft>
                <a:spcPts val="0"/>
              </a:spcAft>
              <a:buNone/>
              <a:defRPr/>
            </a:pPr>
            <a:endParaRPr lang="it-IT" sz="4000" dirty="0"/>
          </a:p>
          <a:p>
            <a:pPr eaLnBrk="1" fontAlgn="auto" hangingPunct="1">
              <a:spcAft>
                <a:spcPts val="0"/>
              </a:spcAft>
              <a:buFont typeface="Arial" pitchFamily="34" charset="0"/>
              <a:buChar char="•"/>
              <a:defRPr/>
            </a:pPr>
            <a:r>
              <a:rPr lang="it-IT" sz="4000" dirty="0" smtClean="0"/>
              <a:t>sebbene siano comprensibili le difficoltà organizzative degli ospedali più piccoli, è raccomandato che </a:t>
            </a:r>
            <a:r>
              <a:rPr lang="it-IT" sz="4000" b="1" dirty="0" smtClean="0"/>
              <a:t>l’anestesista di guardia ospedaliera non sia l’unico responsabile di un reparto di terapia intensiva </a:t>
            </a:r>
            <a:r>
              <a:rPr lang="it-IT" sz="4000" dirty="0" smtClean="0"/>
              <a:t>per l’elevata probabilità di dover gestire due emergenze in contemporanea;</a:t>
            </a:r>
          </a:p>
          <a:p>
            <a:pPr eaLnBrk="1" fontAlgn="auto" hangingPunct="1">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olo 1"/>
          <p:cNvSpPr>
            <a:spLocks noGrp="1"/>
          </p:cNvSpPr>
          <p:nvPr>
            <p:ph type="title"/>
          </p:nvPr>
        </p:nvSpPr>
        <p:spPr>
          <a:xfrm>
            <a:off x="457200" y="197768"/>
            <a:ext cx="8229600" cy="1143000"/>
          </a:xfrm>
        </p:spPr>
        <p:txBody>
          <a:bodyPr/>
          <a:lstStyle/>
          <a:p>
            <a:pPr eaLnBrk="1" hangingPunct="1"/>
            <a:r>
              <a:rPr lang="en-US" i="1" dirty="0" err="1" smtClean="0"/>
              <a:t>Punti</a:t>
            </a:r>
            <a:r>
              <a:rPr lang="en-US" i="1" dirty="0" smtClean="0"/>
              <a:t> </a:t>
            </a:r>
            <a:r>
              <a:rPr lang="en-US" i="1" dirty="0" err="1" smtClean="0"/>
              <a:t>nascita</a:t>
            </a:r>
            <a:r>
              <a:rPr lang="en-US" i="1" dirty="0" smtClean="0"/>
              <a:t> </a:t>
            </a:r>
            <a:r>
              <a:rPr lang="en-US" i="1" dirty="0" err="1" smtClean="0"/>
              <a:t>di</a:t>
            </a:r>
            <a:r>
              <a:rPr lang="en-US" i="1" dirty="0" smtClean="0"/>
              <a:t> II </a:t>
            </a:r>
            <a:r>
              <a:rPr lang="en-US" i="1" dirty="0" err="1" smtClean="0"/>
              <a:t>livello</a:t>
            </a:r>
            <a:endParaRPr lang="it-IT" dirty="0" smtClean="0"/>
          </a:p>
        </p:txBody>
      </p:sp>
      <p:sp>
        <p:nvSpPr>
          <p:cNvPr id="3" name="Segnaposto contenuto 2"/>
          <p:cNvSpPr>
            <a:spLocks noGrp="1"/>
          </p:cNvSpPr>
          <p:nvPr>
            <p:ph idx="1"/>
          </p:nvPr>
        </p:nvSpPr>
        <p:spPr>
          <a:xfrm>
            <a:off x="250825" y="1600200"/>
            <a:ext cx="8713788" cy="5068888"/>
          </a:xfrm>
          <a:solidFill>
            <a:schemeClr val="accent5">
              <a:lumMod val="20000"/>
              <a:lumOff val="80000"/>
            </a:schemeClr>
          </a:solidFill>
        </p:spPr>
        <p:txBody>
          <a:bodyPr rtlCol="0">
            <a:normAutofit fontScale="70000" lnSpcReduction="20000"/>
          </a:bodyPr>
          <a:lstStyle/>
          <a:p>
            <a:pPr algn="just" eaLnBrk="1" fontAlgn="auto" hangingPunct="1">
              <a:spcAft>
                <a:spcPts val="0"/>
              </a:spcAft>
              <a:buFont typeface="Arial" pitchFamily="34" charset="0"/>
              <a:buChar char="•"/>
              <a:defRPr/>
            </a:pPr>
            <a:r>
              <a:rPr lang="it-IT" dirty="0" smtClean="0"/>
              <a:t>E’ </a:t>
            </a:r>
            <a:r>
              <a:rPr lang="it-IT" dirty="0"/>
              <a:t>raccomandata la presenza di </a:t>
            </a:r>
            <a:r>
              <a:rPr lang="it-IT" b="1" dirty="0"/>
              <a:t>un anestesista dedicato alle attività ostetriche</a:t>
            </a:r>
            <a:r>
              <a:rPr lang="it-IT" dirty="0"/>
              <a:t>. Tale raccomandazione è ancor più </a:t>
            </a:r>
            <a:r>
              <a:rPr lang="it-IT" b="1" dirty="0"/>
              <a:t>vincolante nelle strutture che superano i 2000 parti/anno.</a:t>
            </a:r>
          </a:p>
          <a:p>
            <a:pPr algn="just" eaLnBrk="1" fontAlgn="auto" hangingPunct="1">
              <a:spcAft>
                <a:spcPts val="0"/>
              </a:spcAft>
              <a:buFont typeface="Arial" pitchFamily="34" charset="0"/>
              <a:buChar char="•"/>
              <a:defRPr/>
            </a:pPr>
            <a:r>
              <a:rPr lang="it-IT" dirty="0"/>
              <a:t>l’opportunità di integrare la presenza dell’anestesista di guardia ostetrica con un </a:t>
            </a:r>
            <a:r>
              <a:rPr lang="it-IT" b="1" dirty="0"/>
              <a:t>secondo anestesista per l’attività in elezione </a:t>
            </a:r>
            <a:r>
              <a:rPr lang="it-IT" dirty="0"/>
              <a:t>di sala parto dipende dal volume dell’attività complessiva;</a:t>
            </a:r>
          </a:p>
          <a:p>
            <a:pPr algn="just" eaLnBrk="1" fontAlgn="auto" hangingPunct="1">
              <a:spcAft>
                <a:spcPts val="0"/>
              </a:spcAft>
              <a:buFont typeface="Arial" pitchFamily="34" charset="0"/>
              <a:buChar char="•"/>
              <a:defRPr/>
            </a:pPr>
            <a:r>
              <a:rPr lang="it-IT" dirty="0" smtClean="0"/>
              <a:t>è </a:t>
            </a:r>
            <a:r>
              <a:rPr lang="it-IT" dirty="0"/>
              <a:t>raccomandata l’istituzione della figura di un </a:t>
            </a:r>
            <a:r>
              <a:rPr lang="it-IT" b="1" dirty="0"/>
              <a:t>Responsabile di Anestesia Ostetrica </a:t>
            </a:r>
            <a:r>
              <a:rPr lang="it-IT" dirty="0"/>
              <a:t>(Unità Operativa Semplice, Alta Specialità o Eccellenza). </a:t>
            </a:r>
          </a:p>
          <a:p>
            <a:pPr algn="just" eaLnBrk="1" fontAlgn="auto" hangingPunct="1">
              <a:spcAft>
                <a:spcPts val="0"/>
              </a:spcAft>
              <a:buFont typeface="Arial" pitchFamily="34" charset="0"/>
              <a:buChar char="•"/>
              <a:defRPr/>
            </a:pPr>
            <a:r>
              <a:rPr lang="it-IT" dirty="0"/>
              <a:t>I </a:t>
            </a:r>
            <a:r>
              <a:rPr lang="it-IT" b="1" dirty="0"/>
              <a:t>compiti del Responsabile </a:t>
            </a:r>
            <a:r>
              <a:rPr lang="it-IT" dirty="0"/>
              <a:t>comprendono: partecipazione ad incontri multidisciplinari, organizzazione e </a:t>
            </a:r>
            <a:r>
              <a:rPr lang="it-IT" dirty="0" err="1"/>
              <a:t>audit</a:t>
            </a:r>
            <a:r>
              <a:rPr lang="it-IT" dirty="0"/>
              <a:t> del servizio, tutoraggio, formazione e </a:t>
            </a:r>
            <a:r>
              <a:rPr lang="it-IT" dirty="0" err="1"/>
              <a:t>counselling</a:t>
            </a:r>
            <a:r>
              <a:rPr lang="it-IT" dirty="0"/>
              <a:t>, miglioramento degli standard di cura attraverso l’ applicazione di linee guida basate sull’evidenza e sui principi del </a:t>
            </a:r>
            <a:r>
              <a:rPr lang="it-IT" dirty="0" err="1"/>
              <a:t>risk</a:t>
            </a:r>
            <a:r>
              <a:rPr lang="it-IT" dirty="0"/>
              <a:t> management, sviluppo di protocolli di ricerca. Nell’orario di servizio del Responsabile deve essere previsto un congruo spazio da dedicare alle attività organizzative e formative. </a:t>
            </a:r>
          </a:p>
          <a:p>
            <a:pPr eaLnBrk="1" fontAlgn="auto" hangingPunct="1">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olo 1"/>
          <p:cNvSpPr>
            <a:spLocks noGrp="1"/>
          </p:cNvSpPr>
          <p:nvPr>
            <p:ph type="title"/>
          </p:nvPr>
        </p:nvSpPr>
        <p:spPr>
          <a:xfrm>
            <a:off x="457200" y="44450"/>
            <a:ext cx="8229600" cy="1143000"/>
          </a:xfrm>
        </p:spPr>
        <p:txBody>
          <a:bodyPr/>
          <a:lstStyle/>
          <a:p>
            <a:pPr eaLnBrk="1" hangingPunct="1"/>
            <a:r>
              <a:rPr lang="en-US" i="1" dirty="0" err="1" smtClean="0"/>
              <a:t>Punti</a:t>
            </a:r>
            <a:r>
              <a:rPr lang="en-US" i="1" dirty="0" smtClean="0"/>
              <a:t> </a:t>
            </a:r>
            <a:r>
              <a:rPr lang="en-US" i="1" dirty="0" err="1" smtClean="0"/>
              <a:t>nascita</a:t>
            </a:r>
            <a:r>
              <a:rPr lang="en-US" i="1" dirty="0" smtClean="0"/>
              <a:t> </a:t>
            </a:r>
            <a:r>
              <a:rPr lang="en-US" i="1" dirty="0" err="1" smtClean="0"/>
              <a:t>di</a:t>
            </a:r>
            <a:r>
              <a:rPr lang="en-US" i="1" dirty="0" smtClean="0"/>
              <a:t> II </a:t>
            </a:r>
            <a:r>
              <a:rPr lang="en-US" i="1" dirty="0" err="1" smtClean="0"/>
              <a:t>livello</a:t>
            </a:r>
            <a:endParaRPr lang="it-IT" dirty="0" smtClean="0"/>
          </a:p>
        </p:txBody>
      </p:sp>
      <p:sp>
        <p:nvSpPr>
          <p:cNvPr id="62466" name="Segnaposto contenuto 2"/>
          <p:cNvSpPr>
            <a:spLocks noGrp="1"/>
          </p:cNvSpPr>
          <p:nvPr>
            <p:ph idx="1"/>
          </p:nvPr>
        </p:nvSpPr>
        <p:spPr>
          <a:xfrm>
            <a:off x="251520" y="1340768"/>
            <a:ext cx="8642350" cy="5184799"/>
          </a:xfrm>
          <a:solidFill>
            <a:schemeClr val="accent5">
              <a:lumMod val="20000"/>
              <a:lumOff val="80000"/>
            </a:schemeClr>
          </a:solidFill>
        </p:spPr>
        <p:txBody>
          <a:bodyPr/>
          <a:lstStyle/>
          <a:p>
            <a:pPr eaLnBrk="1" hangingPunct="1"/>
            <a:endParaRPr lang="it-IT" sz="2000" dirty="0" smtClean="0"/>
          </a:p>
          <a:p>
            <a:pPr eaLnBrk="1" hangingPunct="1"/>
            <a:r>
              <a:rPr lang="it-IT" sz="2000" dirty="0" smtClean="0"/>
              <a:t>Rappresentano il </a:t>
            </a:r>
            <a:r>
              <a:rPr lang="it-IT" sz="2000" dirty="0" err="1" smtClean="0"/>
              <a:t>II°</a:t>
            </a:r>
            <a:r>
              <a:rPr lang="it-IT" sz="2000" dirty="0" smtClean="0"/>
              <a:t> Livello di assistenza sanitaria. Caratteristica fondamentale dei punti nascita di II livello è la coerenza nella capacità assistenziale </a:t>
            </a:r>
            <a:r>
              <a:rPr lang="it-IT" sz="2000" dirty="0" err="1" smtClean="0"/>
              <a:t>quali-quantitativa</a:t>
            </a:r>
            <a:r>
              <a:rPr lang="it-IT" sz="2000" dirty="0" smtClean="0"/>
              <a:t> ostetrica, </a:t>
            </a:r>
            <a:r>
              <a:rPr lang="it-IT" sz="2000" dirty="0" err="1" smtClean="0"/>
              <a:t>neonatologica</a:t>
            </a:r>
            <a:r>
              <a:rPr lang="it-IT" sz="2000" dirty="0" smtClean="0"/>
              <a:t> e anestesiologica / </a:t>
            </a:r>
            <a:r>
              <a:rPr lang="it-IT" sz="2000" dirty="0" err="1" smtClean="0"/>
              <a:t>rianimatoria</a:t>
            </a:r>
            <a:r>
              <a:rPr lang="it-IT" sz="2000" dirty="0" smtClean="0"/>
              <a:t>. In particolare le strutture di riferimento dovrebbero essere dotate di una </a:t>
            </a:r>
            <a:r>
              <a:rPr lang="it-IT" sz="2000" b="1" i="1" dirty="0" smtClean="0"/>
              <a:t>Unità di Rianimazione e Terapia Intensiva</a:t>
            </a:r>
            <a:r>
              <a:rPr lang="it-IT" sz="2000" b="1" dirty="0" smtClean="0"/>
              <a:t> </a:t>
            </a:r>
            <a:r>
              <a:rPr lang="it-IT" sz="2000" dirty="0" smtClean="0"/>
              <a:t>(codice nazionale 49.0) per le cure appropriate alla donna in condizioni critiche, di una Ostetricia con capacità assistenziali adeguate alle possibili condizioni di patologia della gravidanza e di una Neonatologia con la capacità di gestione e di assistenza del neonato patologico.</a:t>
            </a:r>
          </a:p>
          <a:p>
            <a:pPr eaLnBrk="1" hangingPunct="1"/>
            <a:r>
              <a:rPr lang="it-IT" sz="2000" dirty="0" smtClean="0"/>
              <a:t>I punti nascita di II livello devono  </a:t>
            </a:r>
            <a:r>
              <a:rPr lang="it-IT" sz="2000" b="1" dirty="0" smtClean="0"/>
              <a:t>garantire il servizio di </a:t>
            </a:r>
            <a:r>
              <a:rPr lang="it-IT" sz="2000" b="1" dirty="0" err="1" smtClean="0"/>
              <a:t>partoanalgesia</a:t>
            </a:r>
            <a:r>
              <a:rPr lang="it-IT" sz="2000" b="1" dirty="0" smtClean="0"/>
              <a:t> (compresa l’epidurale)</a:t>
            </a:r>
            <a:r>
              <a:rPr lang="it-IT" sz="2000" dirty="0" smtClean="0"/>
              <a:t> nell’arco delle 24 ore. Le soluzioni organizzative da adottare per il raggiungimento di questo obiettivo possono differire da ospedale ad ospedale, in relazione sia del numero di procedure ostetriche che dell’attività complessiva, di elezione e/o di emergenza, del presidio ospedaliero stesso.</a:t>
            </a:r>
            <a:endParaRPr lang="it-IT" sz="1800" dirty="0" smtClean="0"/>
          </a:p>
          <a:p>
            <a:pPr eaLnBrk="1" hangingPunct="1">
              <a:buFont typeface="Arial" charset="0"/>
              <a:buNone/>
            </a:pPr>
            <a:endParaRPr lang="it-IT" sz="1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0825" y="188913"/>
            <a:ext cx="8713788" cy="6480175"/>
          </a:xfrm>
        </p:spPr>
        <p:txBody>
          <a:bodyPr rtlCol="0">
            <a:normAutofit fontScale="70000" lnSpcReduction="20000"/>
          </a:bodyPr>
          <a:lstStyle/>
          <a:p>
            <a:pPr eaLnBrk="1" fontAlgn="auto" hangingPunct="1">
              <a:spcAft>
                <a:spcPts val="0"/>
              </a:spcAft>
              <a:buFont typeface="Arial" pitchFamily="34" charset="0"/>
              <a:buNone/>
              <a:defRPr/>
            </a:pPr>
            <a:r>
              <a:rPr lang="it-IT" b="1" dirty="0" smtClean="0"/>
              <a:t>Protocolli </a:t>
            </a:r>
            <a:r>
              <a:rPr lang="it-IT" dirty="0"/>
              <a:t>che dovranno essere prontamente disponibili:</a:t>
            </a:r>
          </a:p>
          <a:p>
            <a:pPr eaLnBrk="1" fontAlgn="auto" hangingPunct="1">
              <a:spcAft>
                <a:spcPts val="0"/>
              </a:spcAft>
              <a:buFont typeface="Arial" pitchFamily="34" charset="0"/>
              <a:buChar char="•"/>
              <a:defRPr/>
            </a:pPr>
            <a:r>
              <a:rPr lang="it-IT" dirty="0"/>
              <a:t>Informazioni alle partorienti</a:t>
            </a:r>
          </a:p>
          <a:p>
            <a:pPr eaLnBrk="1" fontAlgn="auto" hangingPunct="1">
              <a:spcAft>
                <a:spcPts val="0"/>
              </a:spcAft>
              <a:buFont typeface="Arial" pitchFamily="34" charset="0"/>
              <a:buChar char="•"/>
              <a:defRPr/>
            </a:pPr>
            <a:r>
              <a:rPr lang="it-IT" dirty="0"/>
              <a:t>Indicazioni alla valutazione anestesiologica </a:t>
            </a:r>
            <a:r>
              <a:rPr lang="it-IT" dirty="0" err="1"/>
              <a:t>prepartum</a:t>
            </a:r>
            <a:endParaRPr lang="it-IT" dirty="0"/>
          </a:p>
          <a:p>
            <a:pPr eaLnBrk="1" fontAlgn="auto" hangingPunct="1">
              <a:spcAft>
                <a:spcPts val="0"/>
              </a:spcAft>
              <a:buFont typeface="Arial" pitchFamily="34" charset="0"/>
              <a:buChar char="•"/>
              <a:defRPr/>
            </a:pPr>
            <a:r>
              <a:rPr lang="it-IT" dirty="0"/>
              <a:t>Profilassi antiacida e digiuno durante travaglio e parto</a:t>
            </a:r>
          </a:p>
          <a:p>
            <a:pPr eaLnBrk="1" fontAlgn="auto" hangingPunct="1">
              <a:spcAft>
                <a:spcPts val="0"/>
              </a:spcAft>
              <a:buFont typeface="Arial" pitchFamily="34" charset="0"/>
              <a:buChar char="•"/>
              <a:defRPr/>
            </a:pPr>
            <a:r>
              <a:rPr lang="it-IT" dirty="0"/>
              <a:t>Tecniche di analgesia per via peridurale per il travaglio e il parto e gestione delle complicanze</a:t>
            </a:r>
          </a:p>
          <a:p>
            <a:pPr eaLnBrk="1" fontAlgn="auto" hangingPunct="1">
              <a:spcAft>
                <a:spcPts val="0"/>
              </a:spcAft>
              <a:buFont typeface="Arial" pitchFamily="34" charset="0"/>
              <a:buChar char="•"/>
              <a:defRPr/>
            </a:pPr>
            <a:r>
              <a:rPr lang="it-IT" dirty="0"/>
              <a:t>Tecniche di analgesia per via parenterale e inalatoria e relative complicanze</a:t>
            </a:r>
          </a:p>
          <a:p>
            <a:pPr eaLnBrk="1" fontAlgn="auto" hangingPunct="1">
              <a:spcAft>
                <a:spcPts val="0"/>
              </a:spcAft>
              <a:buFont typeface="Arial" pitchFamily="34" charset="0"/>
              <a:buChar char="•"/>
              <a:defRPr/>
            </a:pPr>
            <a:r>
              <a:rPr lang="it-IT" dirty="0"/>
              <a:t>Tecniche di anestesia neuro assiale e relative complicanze </a:t>
            </a:r>
          </a:p>
          <a:p>
            <a:pPr eaLnBrk="1" fontAlgn="auto" hangingPunct="1">
              <a:spcAft>
                <a:spcPts val="0"/>
              </a:spcAft>
              <a:buFont typeface="Arial" pitchFamily="34" charset="0"/>
              <a:buChar char="•"/>
              <a:defRPr/>
            </a:pPr>
            <a:r>
              <a:rPr lang="it-IT" dirty="0"/>
              <a:t>Tecniche di anestesia generale e relative complicanze</a:t>
            </a:r>
          </a:p>
          <a:p>
            <a:pPr eaLnBrk="1" fontAlgn="auto" hangingPunct="1">
              <a:spcAft>
                <a:spcPts val="0"/>
              </a:spcAft>
              <a:buFont typeface="Arial" pitchFamily="34" charset="0"/>
              <a:buChar char="•"/>
              <a:defRPr/>
            </a:pPr>
            <a:r>
              <a:rPr lang="it-IT" dirty="0"/>
              <a:t>Gestione del paziente in terapia antitrombotica/anticoagulante </a:t>
            </a:r>
          </a:p>
          <a:p>
            <a:pPr eaLnBrk="1" fontAlgn="auto" hangingPunct="1">
              <a:spcAft>
                <a:spcPts val="0"/>
              </a:spcAft>
              <a:buFont typeface="Arial" pitchFamily="34" charset="0"/>
              <a:buChar char="•"/>
              <a:defRPr/>
            </a:pPr>
            <a:r>
              <a:rPr lang="it-IT" dirty="0"/>
              <a:t>Gestione della </a:t>
            </a:r>
            <a:r>
              <a:rPr lang="it-IT" dirty="0" err="1"/>
              <a:t>pre-eclampsia</a:t>
            </a:r>
            <a:r>
              <a:rPr lang="it-IT" dirty="0"/>
              <a:t> ed eclampsia</a:t>
            </a:r>
          </a:p>
          <a:p>
            <a:pPr eaLnBrk="1" fontAlgn="auto" hangingPunct="1">
              <a:spcAft>
                <a:spcPts val="0"/>
              </a:spcAft>
              <a:buFont typeface="Arial" pitchFamily="34" charset="0"/>
              <a:buChar char="•"/>
              <a:defRPr/>
            </a:pPr>
            <a:r>
              <a:rPr lang="it-IT" dirty="0"/>
              <a:t>Gestione delle complicanze emorragiche</a:t>
            </a:r>
          </a:p>
          <a:p>
            <a:pPr eaLnBrk="1" fontAlgn="auto" hangingPunct="1">
              <a:spcAft>
                <a:spcPts val="0"/>
              </a:spcAft>
              <a:buFont typeface="Arial" pitchFamily="34" charset="0"/>
              <a:buChar char="•"/>
              <a:defRPr/>
            </a:pPr>
            <a:r>
              <a:rPr lang="it-IT" dirty="0"/>
              <a:t>Gestione delle vie aeree difficili</a:t>
            </a:r>
          </a:p>
          <a:p>
            <a:pPr eaLnBrk="1" fontAlgn="auto" hangingPunct="1">
              <a:spcAft>
                <a:spcPts val="0"/>
              </a:spcAft>
              <a:buFont typeface="Arial" pitchFamily="34" charset="0"/>
              <a:buChar char="•"/>
              <a:defRPr/>
            </a:pPr>
            <a:r>
              <a:rPr lang="it-IT" dirty="0"/>
              <a:t>Criteri di ammissione e dimissione dalla terapia intensiva/sub intensiva</a:t>
            </a:r>
          </a:p>
          <a:p>
            <a:pPr eaLnBrk="1" fontAlgn="auto" hangingPunct="1">
              <a:spcAft>
                <a:spcPts val="0"/>
              </a:spcAft>
              <a:buFont typeface="Arial" pitchFamily="34" charset="0"/>
              <a:buChar char="•"/>
              <a:defRPr/>
            </a:pPr>
            <a:r>
              <a:rPr lang="it-IT" dirty="0"/>
              <a:t>Gestione del dolore postoperatorio</a:t>
            </a:r>
          </a:p>
          <a:p>
            <a:pPr eaLnBrk="1" fontAlgn="auto" hangingPunct="1">
              <a:spcAft>
                <a:spcPts val="0"/>
              </a:spcAft>
              <a:buFont typeface="Arial" pitchFamily="34" charset="0"/>
              <a:buChar char="•"/>
              <a:defRPr/>
            </a:pPr>
            <a:r>
              <a:rPr lang="it-IT" dirty="0"/>
              <a:t>Rianimazione della gravida</a:t>
            </a:r>
          </a:p>
          <a:p>
            <a:pPr eaLnBrk="1" fontAlgn="auto" hangingPunct="1">
              <a:spcAft>
                <a:spcPts val="0"/>
              </a:spcAft>
              <a:buFont typeface="Arial" pitchFamily="34" charset="0"/>
              <a:buChar char="•"/>
              <a:defRPr/>
            </a:pPr>
            <a:r>
              <a:rPr lang="it-IT" b="1" dirty="0">
                <a:solidFill>
                  <a:srgbClr val="FF0000"/>
                </a:solidFill>
              </a:rPr>
              <a:t>Rianimazione del </a:t>
            </a:r>
            <a:r>
              <a:rPr lang="it-IT" b="1" dirty="0" smtClean="0">
                <a:solidFill>
                  <a:srgbClr val="FF0000"/>
                </a:solidFill>
              </a:rPr>
              <a:t>neonato</a:t>
            </a:r>
            <a:endParaRPr lang="it-IT" b="1" dirty="0">
              <a:solidFill>
                <a:srgbClr val="FF0000"/>
              </a:solidFill>
            </a:endParaRPr>
          </a:p>
          <a:p>
            <a:pPr eaLnBrk="1" fontAlgn="auto" hangingPunct="1">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solidFill>
                  <a:srgbClr val="00339A"/>
                </a:solidFill>
              </a:rPr>
              <a:t>Cosa fa l’Anestesista Rianimatore in Sala Parto?</a:t>
            </a:r>
            <a:endParaRPr lang="it-IT" sz="3200" b="1" dirty="0">
              <a:solidFill>
                <a:srgbClr val="00339A"/>
              </a:solidFill>
            </a:endParaRPr>
          </a:p>
        </p:txBody>
      </p:sp>
      <p:sp>
        <p:nvSpPr>
          <p:cNvPr id="3" name="Segnaposto contenuto 2"/>
          <p:cNvSpPr>
            <a:spLocks noGrp="1"/>
          </p:cNvSpPr>
          <p:nvPr>
            <p:ph idx="1"/>
          </p:nvPr>
        </p:nvSpPr>
        <p:spPr>
          <a:xfrm>
            <a:off x="395536" y="1412776"/>
            <a:ext cx="8301608" cy="4824536"/>
          </a:xfrm>
        </p:spPr>
        <p:txBody>
          <a:bodyPr/>
          <a:lstStyle/>
          <a:p>
            <a:pPr algn="ctr" eaLnBrk="1" fontAlgn="auto" hangingPunct="1">
              <a:spcAft>
                <a:spcPts val="0"/>
              </a:spcAft>
              <a:buNone/>
              <a:defRPr/>
            </a:pPr>
            <a:r>
              <a:rPr lang="it-IT" sz="2400" b="1" dirty="0" smtClean="0"/>
              <a:t>Parto sereno e senza dolore</a:t>
            </a:r>
            <a:r>
              <a:rPr lang="it-IT" sz="2400" dirty="0" smtClean="0"/>
              <a:t> </a:t>
            </a:r>
          </a:p>
          <a:p>
            <a:pPr algn="ctr" eaLnBrk="1" fontAlgn="auto" hangingPunct="1">
              <a:spcAft>
                <a:spcPts val="0"/>
              </a:spcAft>
              <a:buNone/>
              <a:defRPr/>
            </a:pPr>
            <a:r>
              <a:rPr lang="it-IT" sz="2400" dirty="0" smtClean="0"/>
              <a:t>informa, valuta, ed esegue la parto-analgesia</a:t>
            </a:r>
          </a:p>
          <a:p>
            <a:pPr algn="ctr" eaLnBrk="1" fontAlgn="auto" hangingPunct="1">
              <a:spcAft>
                <a:spcPts val="0"/>
              </a:spcAft>
              <a:buNone/>
              <a:defRPr/>
            </a:pPr>
            <a:endParaRPr lang="it-IT" sz="2400" dirty="0" smtClean="0"/>
          </a:p>
          <a:p>
            <a:pPr eaLnBrk="1" fontAlgn="auto" hangingPunct="1">
              <a:spcAft>
                <a:spcPts val="0"/>
              </a:spcAft>
              <a:buFont typeface="Wingdings" pitchFamily="2" charset="2"/>
              <a:buChar char="§"/>
              <a:defRPr/>
            </a:pPr>
            <a:r>
              <a:rPr lang="it-IT" sz="2400" dirty="0" smtClean="0"/>
              <a:t>Valutazione </a:t>
            </a:r>
            <a:r>
              <a:rPr lang="it-IT" sz="2400" b="1" dirty="0" smtClean="0"/>
              <a:t>rischio per </a:t>
            </a:r>
            <a:r>
              <a:rPr lang="it-IT" sz="2400" b="1" dirty="0" err="1" smtClean="0"/>
              <a:t>comorbidità</a:t>
            </a:r>
            <a:r>
              <a:rPr lang="it-IT" sz="2400" b="1" dirty="0" smtClean="0"/>
              <a:t> </a:t>
            </a:r>
            <a:r>
              <a:rPr lang="it-IT" sz="2400" dirty="0" smtClean="0"/>
              <a:t>(obesità, cardiopatia, ecc)</a:t>
            </a:r>
          </a:p>
          <a:p>
            <a:pPr eaLnBrk="1" fontAlgn="auto" hangingPunct="1">
              <a:spcAft>
                <a:spcPts val="0"/>
              </a:spcAft>
              <a:buFont typeface="Wingdings" pitchFamily="2" charset="2"/>
              <a:buChar char="§"/>
              <a:defRPr/>
            </a:pPr>
            <a:r>
              <a:rPr lang="it-IT" sz="2400" dirty="0" smtClean="0"/>
              <a:t>Valutazione </a:t>
            </a:r>
            <a:r>
              <a:rPr lang="it-IT" sz="2400" b="1" dirty="0" smtClean="0"/>
              <a:t>rischio per patologie associate </a:t>
            </a:r>
            <a:r>
              <a:rPr lang="it-IT" sz="2400" dirty="0" smtClean="0"/>
              <a:t>alla gravidanza (ipertensione , gestosi severa, ecc)</a:t>
            </a:r>
          </a:p>
          <a:p>
            <a:pPr eaLnBrk="1" fontAlgn="auto" hangingPunct="1">
              <a:spcAft>
                <a:spcPts val="0"/>
              </a:spcAft>
              <a:buFont typeface="Wingdings" pitchFamily="2" charset="2"/>
              <a:buChar char="§"/>
              <a:defRPr/>
            </a:pPr>
            <a:r>
              <a:rPr lang="it-IT" sz="2400" dirty="0" smtClean="0"/>
              <a:t>Anestesia per </a:t>
            </a:r>
            <a:r>
              <a:rPr lang="it-IT" sz="2400" b="1" dirty="0" smtClean="0"/>
              <a:t>taglio cesareo </a:t>
            </a:r>
            <a:r>
              <a:rPr lang="it-IT" sz="2400" dirty="0" smtClean="0"/>
              <a:t>e  revisioni </a:t>
            </a:r>
          </a:p>
          <a:p>
            <a:pPr eaLnBrk="1" fontAlgn="auto" hangingPunct="1">
              <a:spcAft>
                <a:spcPts val="0"/>
              </a:spcAft>
              <a:buFont typeface="Wingdings" pitchFamily="2" charset="2"/>
              <a:buChar char="§"/>
              <a:defRPr/>
            </a:pPr>
            <a:r>
              <a:rPr lang="it-IT" sz="2400" dirty="0" smtClean="0"/>
              <a:t>Tratta il </a:t>
            </a:r>
            <a:r>
              <a:rPr lang="it-IT" sz="2400" b="1" dirty="0" smtClean="0"/>
              <a:t>dolore acuto e cronico </a:t>
            </a:r>
            <a:r>
              <a:rPr lang="it-IT" sz="2400" dirty="0" err="1" smtClean="0"/>
              <a:t>postpartum</a:t>
            </a:r>
            <a:endParaRPr lang="it-IT" sz="2400" dirty="0" smtClean="0"/>
          </a:p>
          <a:p>
            <a:pPr eaLnBrk="1" fontAlgn="auto" hangingPunct="1">
              <a:spcAft>
                <a:spcPts val="0"/>
              </a:spcAft>
              <a:buFont typeface="Wingdings" pitchFamily="2" charset="2"/>
              <a:buChar char="§"/>
              <a:defRPr/>
            </a:pPr>
            <a:r>
              <a:rPr lang="it-IT" sz="2400" dirty="0" smtClean="0"/>
              <a:t>Interviene nelle </a:t>
            </a:r>
            <a:r>
              <a:rPr lang="it-IT" sz="2400" b="1" dirty="0" smtClean="0"/>
              <a:t>urgenze/emergenze</a:t>
            </a:r>
            <a:r>
              <a:rPr lang="it-IT" sz="2400" dirty="0" smtClean="0"/>
              <a:t> </a:t>
            </a:r>
            <a:r>
              <a:rPr lang="it-IT" sz="2400" dirty="0" smtClean="0"/>
              <a:t>( shock anafilattico, </a:t>
            </a:r>
            <a:r>
              <a:rPr lang="it-IT" sz="2400" dirty="0" smtClean="0"/>
              <a:t>ecc)</a:t>
            </a:r>
          </a:p>
          <a:p>
            <a:pPr eaLnBrk="1" fontAlgn="auto" hangingPunct="1">
              <a:spcAft>
                <a:spcPts val="0"/>
              </a:spcAft>
              <a:buFont typeface="Wingdings" pitchFamily="2" charset="2"/>
              <a:buChar char="§"/>
              <a:defRPr/>
            </a:pPr>
            <a:r>
              <a:rPr lang="it-IT" sz="2400" b="1" dirty="0" smtClean="0"/>
              <a:t>Terapia intensiva  </a:t>
            </a:r>
            <a:r>
              <a:rPr lang="it-IT" sz="2400" dirty="0" smtClean="0"/>
              <a:t>( emorragia massiva, ipertensione e problemi cardiologici)</a:t>
            </a:r>
          </a:p>
          <a:p>
            <a:pPr eaLnBrk="1" fontAlgn="auto" hangingPunct="1">
              <a:spcAft>
                <a:spcPts val="0"/>
              </a:spcAft>
              <a:defRPr/>
            </a:pPr>
            <a:endParaRPr lang="it-IT" dirty="0" smtClean="0"/>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Anestesista è chiamato ad intervenire in oltre il </a:t>
            </a:r>
            <a:r>
              <a:rPr lang="it-IT" sz="3200" b="1" dirty="0" smtClean="0">
                <a:solidFill>
                  <a:srgbClr val="0070C0"/>
                </a:solidFill>
              </a:rPr>
              <a:t>60%</a:t>
            </a:r>
            <a:r>
              <a:rPr lang="it-IT" sz="3200" b="1" dirty="0" smtClean="0"/>
              <a:t> delle partorienti</a:t>
            </a:r>
            <a:r>
              <a:rPr lang="it-IT" sz="3200" dirty="0" smtClean="0"/>
              <a:t> </a:t>
            </a:r>
            <a:endParaRPr lang="it-IT" sz="3200" dirty="0"/>
          </a:p>
        </p:txBody>
      </p:sp>
      <p:pic>
        <p:nvPicPr>
          <p:cNvPr id="101378" name="Picture 2"/>
          <p:cNvPicPr>
            <a:picLocks noGrp="1" noChangeAspect="1" noChangeArrowheads="1"/>
          </p:cNvPicPr>
          <p:nvPr>
            <p:ph idx="1"/>
          </p:nvPr>
        </p:nvPicPr>
        <p:blipFill>
          <a:blip r:embed="rId3" cstate="print"/>
          <a:srcRect/>
          <a:stretch>
            <a:fillRect/>
          </a:stretch>
        </p:blipFill>
        <p:spPr bwMode="auto">
          <a:xfrm>
            <a:off x="1331641" y="1988840"/>
            <a:ext cx="6192688" cy="3059917"/>
          </a:xfrm>
          <a:prstGeom prst="rect">
            <a:avLst/>
          </a:prstGeom>
          <a:noFill/>
          <a:ln w="9525">
            <a:noFill/>
            <a:miter lim="800000"/>
            <a:headEnd/>
            <a:tailEnd/>
          </a:ln>
        </p:spPr>
      </p:pic>
      <p:sp>
        <p:nvSpPr>
          <p:cNvPr id="5" name="CasellaDiTesto 4"/>
          <p:cNvSpPr txBox="1"/>
          <p:nvPr/>
        </p:nvSpPr>
        <p:spPr>
          <a:xfrm>
            <a:off x="4932040" y="6309320"/>
            <a:ext cx="4536504" cy="369332"/>
          </a:xfrm>
          <a:prstGeom prst="rect">
            <a:avLst/>
          </a:prstGeom>
          <a:noFill/>
        </p:spPr>
        <p:txBody>
          <a:bodyPr wrap="square" rtlCol="0">
            <a:spAutoFit/>
          </a:bodyPr>
          <a:lstStyle/>
          <a:p>
            <a:r>
              <a:rPr lang="it-IT" dirty="0" smtClean="0">
                <a:latin typeface="+mn-lt"/>
              </a:rPr>
              <a:t>Ospedale dei Bambini Buzzi, Milano, 2014</a:t>
            </a:r>
            <a:endParaRPr lang="it-IT"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solidFill>
                  <a:srgbClr val="00339A"/>
                </a:solidFill>
              </a:rPr>
              <a:t>Cosa fa l’Anestesista Rianimatore in Sala Parto?</a:t>
            </a:r>
            <a:endParaRPr lang="it-IT" sz="3200" b="1" dirty="0">
              <a:solidFill>
                <a:srgbClr val="00339A"/>
              </a:solidFill>
            </a:endParaRPr>
          </a:p>
        </p:txBody>
      </p:sp>
      <p:sp>
        <p:nvSpPr>
          <p:cNvPr id="3" name="Segnaposto contenuto 2"/>
          <p:cNvSpPr>
            <a:spLocks noGrp="1"/>
          </p:cNvSpPr>
          <p:nvPr>
            <p:ph idx="1"/>
          </p:nvPr>
        </p:nvSpPr>
        <p:spPr>
          <a:xfrm>
            <a:off x="467544" y="1988840"/>
            <a:ext cx="8229600" cy="2160240"/>
          </a:xfrm>
        </p:spPr>
        <p:txBody>
          <a:bodyPr/>
          <a:lstStyle/>
          <a:p>
            <a:pPr algn="ctr">
              <a:buNone/>
            </a:pPr>
            <a:r>
              <a:rPr lang="it-IT" dirty="0" smtClean="0"/>
              <a:t>Nella stragrande maggioranza delle Sale Parto Italiane l’Anestesista</a:t>
            </a:r>
          </a:p>
          <a:p>
            <a:pPr algn="ctr">
              <a:buNone/>
            </a:pPr>
            <a:r>
              <a:rPr lang="it-IT" dirty="0" smtClean="0"/>
              <a:t>  è chiamato ad intervenire anche sul</a:t>
            </a:r>
          </a:p>
          <a:p>
            <a:pPr algn="ctr">
              <a:buNone/>
            </a:pPr>
            <a:r>
              <a:rPr lang="it-IT" dirty="0" smtClean="0"/>
              <a:t> </a:t>
            </a:r>
            <a:r>
              <a:rPr lang="it-IT" b="1" dirty="0" smtClean="0">
                <a:solidFill>
                  <a:srgbClr val="00339A"/>
                </a:solidFill>
              </a:rPr>
              <a:t>neonato che  non respira!!</a:t>
            </a:r>
            <a:endParaRPr lang="it-IT" b="1" dirty="0">
              <a:solidFill>
                <a:srgbClr val="00339A"/>
              </a:solidFill>
            </a:endParaRPr>
          </a:p>
        </p:txBody>
      </p:sp>
      <p:pic>
        <p:nvPicPr>
          <p:cNvPr id="4" name="Picture 6" descr="neonato"/>
          <p:cNvPicPr>
            <a:picLocks noChangeAspect="1" noChangeArrowheads="1"/>
          </p:cNvPicPr>
          <p:nvPr/>
        </p:nvPicPr>
        <p:blipFill>
          <a:blip r:embed="rId3" cstate="print"/>
          <a:srcRect/>
          <a:stretch>
            <a:fillRect/>
          </a:stretch>
        </p:blipFill>
        <p:spPr bwMode="auto">
          <a:xfrm>
            <a:off x="6732240" y="4289102"/>
            <a:ext cx="2290833" cy="256889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67544" y="404664"/>
            <a:ext cx="8424936" cy="5386090"/>
          </a:xfrm>
          <a:prstGeom prst="rect">
            <a:avLst/>
          </a:prstGeom>
        </p:spPr>
        <p:txBody>
          <a:bodyPr wrap="square">
            <a:spAutoFit/>
          </a:bodyPr>
          <a:lstStyle/>
          <a:p>
            <a:r>
              <a:rPr lang="it-IT" sz="2400" b="1" dirty="0" smtClean="0">
                <a:solidFill>
                  <a:srgbClr val="00339A"/>
                </a:solidFill>
              </a:rPr>
              <a:t>Esempio</a:t>
            </a:r>
          </a:p>
          <a:p>
            <a:endParaRPr lang="it-IT" sz="2000" dirty="0" smtClean="0">
              <a:solidFill>
                <a:srgbClr val="00339A"/>
              </a:solidFill>
            </a:endParaRPr>
          </a:p>
          <a:p>
            <a:r>
              <a:rPr lang="it-IT" sz="2000" b="1" dirty="0" smtClean="0">
                <a:solidFill>
                  <a:srgbClr val="00339A"/>
                </a:solidFill>
              </a:rPr>
              <a:t>Taglio cesareo urgente per sanguinamento massivo </a:t>
            </a:r>
            <a:r>
              <a:rPr lang="it-IT" sz="2000" dirty="0" smtClean="0">
                <a:solidFill>
                  <a:srgbClr val="00339A"/>
                </a:solidFill>
              </a:rPr>
              <a:t>in una  piccola sala parto (evenienza tutt’altro che rara anche con una gravidanza del tutto normale )</a:t>
            </a:r>
            <a:br>
              <a:rPr lang="it-IT" sz="2000" dirty="0" smtClean="0">
                <a:solidFill>
                  <a:srgbClr val="00339A"/>
                </a:solidFill>
              </a:rPr>
            </a:br>
            <a:r>
              <a:rPr lang="it-IT" sz="2000" dirty="0" smtClean="0">
                <a:solidFill>
                  <a:srgbClr val="00339A"/>
                </a:solidFill>
              </a:rPr>
              <a:t/>
            </a:r>
            <a:br>
              <a:rPr lang="it-IT" sz="2000" dirty="0" smtClean="0">
                <a:solidFill>
                  <a:srgbClr val="00339A"/>
                </a:solidFill>
              </a:rPr>
            </a:br>
            <a:r>
              <a:rPr lang="it-IT" sz="2000" dirty="0" smtClean="0">
                <a:solidFill>
                  <a:srgbClr val="00339A"/>
                </a:solidFill>
              </a:rPr>
              <a:t>La donna arriva in PS, il ginecologo  dichiara una situazione di </a:t>
            </a:r>
            <a:r>
              <a:rPr lang="it-IT" sz="2000" b="1" dirty="0" smtClean="0">
                <a:solidFill>
                  <a:srgbClr val="00339A"/>
                </a:solidFill>
              </a:rPr>
              <a:t>emergenza  materna</a:t>
            </a:r>
            <a:r>
              <a:rPr lang="it-IT" sz="2000" dirty="0" smtClean="0">
                <a:solidFill>
                  <a:srgbClr val="00339A"/>
                </a:solidFill>
              </a:rPr>
              <a:t/>
            </a:r>
            <a:br>
              <a:rPr lang="it-IT" sz="2000" dirty="0" smtClean="0">
                <a:solidFill>
                  <a:srgbClr val="00339A"/>
                </a:solidFill>
              </a:rPr>
            </a:br>
            <a:r>
              <a:rPr lang="it-IT" sz="2000" dirty="0" smtClean="0">
                <a:solidFill>
                  <a:srgbClr val="00339A"/>
                </a:solidFill>
              </a:rPr>
              <a:t>Chiama  l’unico Anestesista  presente che è in SO con un appendicite</a:t>
            </a:r>
            <a:br>
              <a:rPr lang="it-IT" sz="2000" dirty="0" smtClean="0">
                <a:solidFill>
                  <a:srgbClr val="00339A"/>
                </a:solidFill>
              </a:rPr>
            </a:br>
            <a:r>
              <a:rPr lang="it-IT" sz="2000" dirty="0" smtClean="0">
                <a:solidFill>
                  <a:srgbClr val="00339A"/>
                </a:solidFill>
              </a:rPr>
              <a:t>Viene chiamato a casa  il collega reperibile</a:t>
            </a:r>
          </a:p>
          <a:p>
            <a:r>
              <a:rPr lang="it-IT" sz="2000" dirty="0" smtClean="0">
                <a:solidFill>
                  <a:srgbClr val="00339A"/>
                </a:solidFill>
              </a:rPr>
              <a:t>Intanto il tempo passa tempo</a:t>
            </a:r>
            <a:br>
              <a:rPr lang="it-IT" sz="2000" dirty="0" smtClean="0">
                <a:solidFill>
                  <a:srgbClr val="00339A"/>
                </a:solidFill>
              </a:rPr>
            </a:br>
            <a:r>
              <a:rPr lang="it-IT" sz="2000" dirty="0" smtClean="0">
                <a:solidFill>
                  <a:srgbClr val="00339A"/>
                </a:solidFill>
              </a:rPr>
              <a:t>Il bambino comincia a stare male ( bradicardia): </a:t>
            </a:r>
            <a:r>
              <a:rPr lang="it-IT" sz="2000" b="1" dirty="0" smtClean="0">
                <a:solidFill>
                  <a:srgbClr val="00339A"/>
                </a:solidFill>
              </a:rPr>
              <a:t>sofferenza fetale </a:t>
            </a:r>
            <a:r>
              <a:rPr lang="it-IT" sz="2000" dirty="0" smtClean="0">
                <a:solidFill>
                  <a:srgbClr val="00339A"/>
                </a:solidFill>
              </a:rPr>
              <a:t/>
            </a:r>
            <a:br>
              <a:rPr lang="it-IT" sz="2000" dirty="0" smtClean="0">
                <a:solidFill>
                  <a:srgbClr val="00339A"/>
                </a:solidFill>
              </a:rPr>
            </a:br>
            <a:r>
              <a:rPr lang="it-IT" sz="2000" dirty="0" smtClean="0">
                <a:solidFill>
                  <a:srgbClr val="00339A"/>
                </a:solidFill>
              </a:rPr>
              <a:t>arriva trafelato l’A , pratica l’anestesia e da il via all’intervento</a:t>
            </a:r>
          </a:p>
          <a:p>
            <a:r>
              <a:rPr lang="it-IT" sz="2000" dirty="0" smtClean="0">
                <a:solidFill>
                  <a:srgbClr val="00339A"/>
                </a:solidFill>
              </a:rPr>
              <a:t>ma mentre l’Anestesista sta  ancora assistendo la donna che sta perde ancora sangue ed è instabile, </a:t>
            </a:r>
            <a:br>
              <a:rPr lang="it-IT" sz="2000" dirty="0" smtClean="0">
                <a:solidFill>
                  <a:srgbClr val="00339A"/>
                </a:solidFill>
              </a:rPr>
            </a:br>
            <a:r>
              <a:rPr lang="it-IT" sz="2000" dirty="0" smtClean="0">
                <a:solidFill>
                  <a:srgbClr val="00339A"/>
                </a:solidFill>
              </a:rPr>
              <a:t>viene  chiamato dal pediatra che non ha esperienza di rianimazione neonatale per assistere il </a:t>
            </a:r>
            <a:r>
              <a:rPr lang="it-IT" sz="2000" dirty="0" err="1" smtClean="0">
                <a:solidFill>
                  <a:srgbClr val="00339A"/>
                </a:solidFill>
              </a:rPr>
              <a:t>bambino………………………………………</a:t>
            </a:r>
            <a:endParaRPr lang="it-IT"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a:xfrm>
            <a:off x="468313" y="260350"/>
            <a:ext cx="8229600" cy="1143000"/>
          </a:xfrm>
        </p:spPr>
        <p:txBody>
          <a:bodyPr/>
          <a:lstStyle/>
          <a:p>
            <a:pPr eaLnBrk="1" hangingPunct="1"/>
            <a:r>
              <a:rPr lang="it-IT" sz="3200" b="1" dirty="0" smtClean="0">
                <a:solidFill>
                  <a:schemeClr val="tx1"/>
                </a:solidFill>
                <a:latin typeface="Calibri" pitchFamily="34" charset="0"/>
              </a:rPr>
              <a:t>IL Problema è qui!!</a:t>
            </a:r>
            <a:br>
              <a:rPr lang="it-IT" sz="3200" b="1" dirty="0" smtClean="0">
                <a:solidFill>
                  <a:schemeClr val="tx1"/>
                </a:solidFill>
                <a:latin typeface="Calibri" pitchFamily="34" charset="0"/>
              </a:rPr>
            </a:br>
            <a:r>
              <a:rPr lang="it-IT" sz="3200" b="1" dirty="0" smtClean="0">
                <a:solidFill>
                  <a:schemeClr val="tx1"/>
                </a:solidFill>
                <a:latin typeface="Calibri" pitchFamily="34" charset="0"/>
              </a:rPr>
              <a:t>Le Dimensioni delle Sale Parto in Italia </a:t>
            </a:r>
          </a:p>
        </p:txBody>
      </p:sp>
      <p:graphicFrame>
        <p:nvGraphicFramePr>
          <p:cNvPr id="104451" name="Group 3"/>
          <p:cNvGraphicFramePr>
            <a:graphicFrameLocks noGrp="1"/>
          </p:cNvGraphicFramePr>
          <p:nvPr>
            <p:ph type="tbl" idx="4294967295"/>
          </p:nvPr>
        </p:nvGraphicFramePr>
        <p:xfrm>
          <a:off x="683568" y="2060848"/>
          <a:ext cx="7993137" cy="2232398"/>
        </p:xfrm>
        <a:graphic>
          <a:graphicData uri="http://schemas.openxmlformats.org/drawingml/2006/table">
            <a:tbl>
              <a:tblPr/>
              <a:tblGrid>
                <a:gridCol w="2238288"/>
                <a:gridCol w="1049013"/>
                <a:gridCol w="1321211"/>
                <a:gridCol w="1368152"/>
                <a:gridCol w="1800448"/>
                <a:gridCol w="216025"/>
              </a:tblGrid>
              <a:tr h="11522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smtClean="0">
                          <a:ln>
                            <a:noFill/>
                          </a:ln>
                          <a:solidFill>
                            <a:schemeClr val="tx1"/>
                          </a:solidFill>
                          <a:effectLst/>
                          <a:latin typeface="Times New Roman" pitchFamily="18" charset="0"/>
                        </a:rPr>
                        <a:t>Numero parti/anno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smtClean="0">
                          <a:ln>
                            <a:noFill/>
                          </a:ln>
                          <a:solidFill>
                            <a:schemeClr val="tx1"/>
                          </a:solidFill>
                          <a:effectLst/>
                          <a:latin typeface="Times New Roman" pitchFamily="18" charset="0"/>
                        </a:rPr>
                        <a:t>&lt;500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smtClean="0">
                          <a:ln>
                            <a:noFill/>
                          </a:ln>
                          <a:solidFill>
                            <a:schemeClr val="tx1"/>
                          </a:solidFill>
                          <a:effectLst/>
                          <a:latin typeface="Times New Roman" pitchFamily="18" charset="0"/>
                        </a:rPr>
                        <a:t>500-1000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smtClean="0">
                          <a:ln>
                            <a:noFill/>
                          </a:ln>
                          <a:solidFill>
                            <a:schemeClr val="tx1"/>
                          </a:solidFill>
                          <a:effectLst/>
                          <a:latin typeface="Times New Roman" pitchFamily="18" charset="0"/>
                        </a:rPr>
                        <a:t>1000-2500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smtClean="0">
                          <a:ln>
                            <a:noFill/>
                          </a:ln>
                          <a:solidFill>
                            <a:schemeClr val="tx1"/>
                          </a:solidFill>
                          <a:effectLst/>
                          <a:latin typeface="Times New Roman" pitchFamily="18" charset="0"/>
                        </a:rPr>
                        <a:t>&gt;2500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2400" b="0" i="0" u="none" strike="noStrike" cap="none" normalizeH="0" baseline="0" dirty="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r>
              <a:tr h="10801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dirty="0" smtClean="0">
                          <a:ln>
                            <a:noFill/>
                          </a:ln>
                          <a:solidFill>
                            <a:schemeClr val="tx1"/>
                          </a:solidFill>
                          <a:effectLst/>
                          <a:latin typeface="+mn-lt"/>
                        </a:rPr>
                        <a:t>Totale sale parto 559</a:t>
                      </a:r>
                      <a:endParaRPr kumimoji="0" lang="it-IT" sz="2800" b="0" i="0" u="none" strike="noStrike" cap="none" normalizeH="0" baseline="100000" dirty="0" smtClean="0">
                        <a:ln>
                          <a:noFill/>
                        </a:ln>
                        <a:solidFill>
                          <a:schemeClr val="tx1"/>
                        </a:solidFill>
                        <a:effectLst/>
                        <a:latin typeface="+mn-lt"/>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rgbClr val="FF0000"/>
                          </a:solidFill>
                          <a:effectLst/>
                          <a:latin typeface="+mn-lt"/>
                        </a:rPr>
                        <a:t>158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rgbClr val="FF0000"/>
                          </a:solidFill>
                          <a:effectLst/>
                          <a:latin typeface="+mn-lt"/>
                        </a:rPr>
                        <a:t>(28%)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rgbClr val="FF0000"/>
                          </a:solidFill>
                          <a:effectLst/>
                          <a:latin typeface="+mn-lt"/>
                        </a:rPr>
                        <a:t>190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rgbClr val="FF0000"/>
                          </a:solidFill>
                          <a:effectLst/>
                          <a:latin typeface="+mn-lt"/>
                        </a:rPr>
                        <a:t>(34%)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mn-lt"/>
                        </a:rPr>
                        <a:t>181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mn-lt"/>
                        </a:rPr>
                        <a:t>(32%)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mn-lt"/>
                        </a:rPr>
                        <a:t>30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mn-lt"/>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lang="it-IT"/>
                    </a:p>
                  </a:txBody>
                  <a:tcPr/>
                </a:tc>
              </a:tr>
            </a:tbl>
          </a:graphicData>
        </a:graphic>
      </p:graphicFrame>
      <p:sp>
        <p:nvSpPr>
          <p:cNvPr id="31784" name="Line 41"/>
          <p:cNvSpPr>
            <a:spLocks noChangeShapeType="1"/>
          </p:cNvSpPr>
          <p:nvPr/>
        </p:nvSpPr>
        <p:spPr bwMode="auto">
          <a:xfrm>
            <a:off x="2484438" y="2565400"/>
            <a:ext cx="144462" cy="0"/>
          </a:xfrm>
          <a:prstGeom prst="line">
            <a:avLst/>
          </a:prstGeom>
          <a:noFill/>
          <a:ln w="9525">
            <a:solidFill>
              <a:schemeClr val="tx1"/>
            </a:solidFill>
            <a:round/>
            <a:headEnd/>
            <a:tailEnd/>
          </a:ln>
        </p:spPr>
        <p:txBody>
          <a:bodyPr/>
          <a:lstStyle/>
          <a:p>
            <a:endParaRPr lang="it-IT"/>
          </a:p>
        </p:txBody>
      </p:sp>
      <p:sp>
        <p:nvSpPr>
          <p:cNvPr id="7" name="CasellaDiTesto 6"/>
          <p:cNvSpPr txBox="1"/>
          <p:nvPr/>
        </p:nvSpPr>
        <p:spPr>
          <a:xfrm>
            <a:off x="4211960" y="6021288"/>
            <a:ext cx="4248472" cy="461665"/>
          </a:xfrm>
          <a:prstGeom prst="rect">
            <a:avLst/>
          </a:prstGeom>
          <a:noFill/>
        </p:spPr>
        <p:txBody>
          <a:bodyPr wrap="square" rtlCol="0">
            <a:spAutoFit/>
          </a:bodyPr>
          <a:lstStyle/>
          <a:p>
            <a:r>
              <a:rPr lang="it-IT" sz="1200" dirty="0" smtClean="0"/>
              <a:t>                 Indagine conoscitiva del Senato “Nascere sicuri”</a:t>
            </a:r>
          </a:p>
          <a:p>
            <a:r>
              <a:rPr lang="it-IT" sz="1200" dirty="0" smtClean="0"/>
              <a:t>	Accordo Stato Regioni del 16 dicembre 2010 </a:t>
            </a:r>
            <a:endParaRPr lang="it-IT" sz="1200" dirty="0"/>
          </a:p>
        </p:txBody>
      </p:sp>
      <p:sp>
        <p:nvSpPr>
          <p:cNvPr id="10" name="CasellaDiTesto 9"/>
          <p:cNvSpPr txBox="1"/>
          <p:nvPr/>
        </p:nvSpPr>
        <p:spPr>
          <a:xfrm>
            <a:off x="2195736" y="4653137"/>
            <a:ext cx="5040560" cy="1200329"/>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sz="3600" b="1" dirty="0" smtClean="0">
                <a:latin typeface="Calibri" pitchFamily="34" charset="0"/>
              </a:rPr>
              <a:t>la sicurezza si fa qui !!</a:t>
            </a:r>
          </a:p>
          <a:p>
            <a:pPr algn="ctr"/>
            <a:endParaRPr lang="it-IT" sz="3600" b="1" dirty="0">
              <a:latin typeface="Calibri"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1484784"/>
            <a:ext cx="7560840" cy="4939814"/>
          </a:xfrm>
          <a:prstGeom prst="rect">
            <a:avLst/>
          </a:prstGeom>
          <a:solidFill>
            <a:schemeClr val="accent5">
              <a:lumMod val="20000"/>
              <a:lumOff val="80000"/>
            </a:schemeClr>
          </a:solidFill>
        </p:spPr>
        <p:txBody>
          <a:bodyPr wrap="square">
            <a:spAutoFit/>
          </a:bodyPr>
          <a:lstStyle/>
          <a:p>
            <a:pPr eaLnBrk="1" hangingPunct="1">
              <a:lnSpc>
                <a:spcPct val="90000"/>
              </a:lnSpc>
              <a:buFontTx/>
              <a:buNone/>
            </a:pPr>
            <a:endParaRPr lang="it-IT" sz="2400" dirty="0" smtClean="0">
              <a:latin typeface="Comic Sans MS" pitchFamily="66" charset="0"/>
            </a:endParaRPr>
          </a:p>
          <a:p>
            <a:pPr eaLnBrk="1" hangingPunct="1">
              <a:lnSpc>
                <a:spcPct val="90000"/>
              </a:lnSpc>
              <a:buFontTx/>
              <a:buNone/>
            </a:pPr>
            <a:r>
              <a:rPr lang="en-US" sz="2400" dirty="0" err="1" smtClean="0">
                <a:latin typeface="Calibri" pitchFamily="34" charset="0"/>
              </a:rPr>
              <a:t>Stato</a:t>
            </a:r>
            <a:r>
              <a:rPr lang="en-US" sz="2400" dirty="0" smtClean="0">
                <a:latin typeface="Calibri" pitchFamily="34" charset="0"/>
              </a:rPr>
              <a:t>:  </a:t>
            </a:r>
            <a:r>
              <a:rPr lang="en-US" sz="2400" dirty="0" err="1" smtClean="0">
                <a:latin typeface="Calibri" pitchFamily="34" charset="0"/>
              </a:rPr>
              <a:t>Conferenza</a:t>
            </a:r>
            <a:r>
              <a:rPr lang="en-US" sz="2400" dirty="0" smtClean="0">
                <a:latin typeface="Calibri" pitchFamily="34" charset="0"/>
              </a:rPr>
              <a:t> </a:t>
            </a:r>
            <a:r>
              <a:rPr lang="en-US" sz="2400" dirty="0" err="1" smtClean="0">
                <a:latin typeface="Calibri" pitchFamily="34" charset="0"/>
              </a:rPr>
              <a:t>Stato-Regioni</a:t>
            </a:r>
            <a:r>
              <a:rPr lang="en-US" sz="2400" dirty="0" smtClean="0">
                <a:latin typeface="Calibri" pitchFamily="34" charset="0"/>
              </a:rPr>
              <a:t>  del 16 </a:t>
            </a:r>
            <a:r>
              <a:rPr lang="en-US" sz="2400" dirty="0" err="1" smtClean="0">
                <a:latin typeface="Calibri" pitchFamily="34" charset="0"/>
              </a:rPr>
              <a:t>dicembre</a:t>
            </a:r>
            <a:r>
              <a:rPr lang="en-US" sz="2400" dirty="0" smtClean="0">
                <a:latin typeface="Calibri" pitchFamily="34" charset="0"/>
              </a:rPr>
              <a:t> 2010</a:t>
            </a:r>
            <a:endParaRPr lang="it-IT" sz="2400" dirty="0" smtClean="0">
              <a:latin typeface="Calibri" pitchFamily="34" charset="0"/>
            </a:endParaRPr>
          </a:p>
          <a:p>
            <a:pPr eaLnBrk="1" hangingPunct="1">
              <a:lnSpc>
                <a:spcPct val="90000"/>
              </a:lnSpc>
              <a:buFontTx/>
              <a:buNone/>
            </a:pPr>
            <a:endParaRPr lang="it-IT" sz="2400" dirty="0" smtClean="0">
              <a:latin typeface="Calibri" pitchFamily="34" charset="0"/>
            </a:endParaRPr>
          </a:p>
          <a:p>
            <a:pPr eaLnBrk="1" hangingPunct="1">
              <a:lnSpc>
                <a:spcPct val="90000"/>
              </a:lnSpc>
              <a:buFontTx/>
              <a:buNone/>
            </a:pPr>
            <a:r>
              <a:rPr lang="it-IT" sz="2400" dirty="0" smtClean="0">
                <a:latin typeface="Calibri" pitchFamily="34" charset="0"/>
              </a:rPr>
              <a:t>Ministero: </a:t>
            </a:r>
            <a:r>
              <a:rPr lang="it-IT" sz="2400" dirty="0" err="1" smtClean="0">
                <a:latin typeface="Calibri" pitchFamily="34" charset="0"/>
              </a:rPr>
              <a:t>Risk</a:t>
            </a:r>
            <a:r>
              <a:rPr lang="it-IT" sz="2400" dirty="0" smtClean="0">
                <a:latin typeface="Calibri" pitchFamily="34" charset="0"/>
              </a:rPr>
              <a:t> management</a:t>
            </a:r>
          </a:p>
          <a:p>
            <a:pPr eaLnBrk="1" hangingPunct="1">
              <a:lnSpc>
                <a:spcPct val="90000"/>
              </a:lnSpc>
              <a:buFontTx/>
              <a:buNone/>
            </a:pPr>
            <a:endParaRPr lang="it-IT" sz="2400" dirty="0" smtClean="0">
              <a:latin typeface="Calibri" pitchFamily="34" charset="0"/>
            </a:endParaRPr>
          </a:p>
          <a:p>
            <a:pPr eaLnBrk="1" hangingPunct="1">
              <a:lnSpc>
                <a:spcPct val="90000"/>
              </a:lnSpc>
              <a:buFontTx/>
              <a:buNone/>
            </a:pPr>
            <a:r>
              <a:rPr lang="it-IT" sz="2400" dirty="0" smtClean="0">
                <a:latin typeface="Calibri" pitchFamily="34" charset="0"/>
              </a:rPr>
              <a:t>Regioni: Leggi e Enti di Certificazione</a:t>
            </a:r>
          </a:p>
          <a:p>
            <a:pPr eaLnBrk="1" hangingPunct="1">
              <a:lnSpc>
                <a:spcPct val="90000"/>
              </a:lnSpc>
              <a:buFontTx/>
              <a:buNone/>
            </a:pPr>
            <a:endParaRPr lang="it-IT" sz="2400" dirty="0" smtClean="0">
              <a:latin typeface="Calibri" pitchFamily="34" charset="0"/>
            </a:endParaRPr>
          </a:p>
          <a:p>
            <a:pPr>
              <a:lnSpc>
                <a:spcPct val="90000"/>
              </a:lnSpc>
            </a:pPr>
            <a:r>
              <a:rPr lang="it-IT" sz="2400" dirty="0" smtClean="0">
                <a:latin typeface="Calibri" pitchFamily="34" charset="0"/>
              </a:rPr>
              <a:t>ISPELS: </a:t>
            </a:r>
            <a:r>
              <a:rPr lang="it-IT" sz="2000" dirty="0" smtClean="0">
                <a:latin typeface="Calibri" pitchFamily="34" charset="0"/>
              </a:rPr>
              <a:t>Linee Guida prevenzione relativi alla sicurezza e all’igiene del lavoro nel blocco parto,Luglio 2007.</a:t>
            </a:r>
            <a:endParaRPr lang="it-IT" sz="2400" dirty="0" smtClean="0">
              <a:latin typeface="Calibri" pitchFamily="34" charset="0"/>
            </a:endParaRPr>
          </a:p>
          <a:p>
            <a:pPr eaLnBrk="1" hangingPunct="1">
              <a:lnSpc>
                <a:spcPct val="90000"/>
              </a:lnSpc>
              <a:buFontTx/>
              <a:buNone/>
            </a:pPr>
            <a:endParaRPr lang="en-GB" sz="2400" dirty="0" smtClean="0">
              <a:latin typeface="Calibri" pitchFamily="34" charset="0"/>
            </a:endParaRPr>
          </a:p>
          <a:p>
            <a:pPr algn="ctr" eaLnBrk="1" hangingPunct="1">
              <a:lnSpc>
                <a:spcPct val="90000"/>
              </a:lnSpc>
              <a:buFontTx/>
              <a:buNone/>
            </a:pPr>
            <a:r>
              <a:rPr lang="en-GB" sz="2400" b="1" dirty="0" err="1" smtClean="0">
                <a:solidFill>
                  <a:schemeClr val="accent2"/>
                </a:solidFill>
                <a:latin typeface="Calibri" pitchFamily="34" charset="0"/>
              </a:rPr>
              <a:t>Commissioni</a:t>
            </a:r>
            <a:r>
              <a:rPr lang="en-GB" sz="2400" b="1" dirty="0" smtClean="0">
                <a:solidFill>
                  <a:schemeClr val="accent2"/>
                </a:solidFill>
                <a:latin typeface="Calibri" pitchFamily="34" charset="0"/>
              </a:rPr>
              <a:t> </a:t>
            </a:r>
            <a:r>
              <a:rPr lang="en-GB" sz="2400" b="1" dirty="0" err="1" smtClean="0">
                <a:solidFill>
                  <a:schemeClr val="accent2"/>
                </a:solidFill>
                <a:latin typeface="Calibri" pitchFamily="34" charset="0"/>
              </a:rPr>
              <a:t>Tecniche</a:t>
            </a:r>
            <a:endParaRPr lang="en-GB" sz="2400" b="1" dirty="0" smtClean="0">
              <a:solidFill>
                <a:schemeClr val="accent2"/>
              </a:solidFill>
              <a:latin typeface="Calibri" pitchFamily="34" charset="0"/>
            </a:endParaRPr>
          </a:p>
          <a:p>
            <a:pPr algn="ctr" eaLnBrk="1" hangingPunct="1">
              <a:lnSpc>
                <a:spcPct val="90000"/>
              </a:lnSpc>
              <a:buFontTx/>
              <a:buNone/>
            </a:pPr>
            <a:r>
              <a:rPr lang="en-GB" sz="2400" dirty="0" err="1" smtClean="0">
                <a:latin typeface="Calibri" pitchFamily="34" charset="0"/>
              </a:rPr>
              <a:t>Rappresentative</a:t>
            </a:r>
            <a:r>
              <a:rPr lang="en-GB" sz="2400" dirty="0" smtClean="0">
                <a:latin typeface="Calibri" pitchFamily="34" charset="0"/>
              </a:rPr>
              <a:t> </a:t>
            </a:r>
            <a:r>
              <a:rPr lang="en-GB" sz="2400" dirty="0" err="1" smtClean="0">
                <a:latin typeface="Calibri" pitchFamily="34" charset="0"/>
              </a:rPr>
              <a:t>delle</a:t>
            </a:r>
            <a:r>
              <a:rPr lang="en-GB" sz="2400" dirty="0" smtClean="0">
                <a:latin typeface="Calibri" pitchFamily="34" charset="0"/>
              </a:rPr>
              <a:t> discipline</a:t>
            </a:r>
          </a:p>
          <a:p>
            <a:pPr algn="ctr" eaLnBrk="1" hangingPunct="1">
              <a:lnSpc>
                <a:spcPct val="90000"/>
              </a:lnSpc>
              <a:buFontTx/>
              <a:buNone/>
            </a:pPr>
            <a:r>
              <a:rPr lang="en-GB" sz="2400" dirty="0" err="1" smtClean="0">
                <a:latin typeface="Calibri" pitchFamily="34" charset="0"/>
              </a:rPr>
              <a:t>Ruolo</a:t>
            </a:r>
            <a:r>
              <a:rPr lang="en-GB" sz="2400" dirty="0" smtClean="0">
                <a:latin typeface="Calibri" pitchFamily="34" charset="0"/>
              </a:rPr>
              <a:t> </a:t>
            </a:r>
            <a:r>
              <a:rPr lang="en-GB" sz="2400" dirty="0" err="1" smtClean="0">
                <a:latin typeface="Calibri" pitchFamily="34" charset="0"/>
              </a:rPr>
              <a:t>delle</a:t>
            </a:r>
            <a:r>
              <a:rPr lang="en-GB" sz="2400" dirty="0" smtClean="0">
                <a:latin typeface="Calibri" pitchFamily="34" charset="0"/>
              </a:rPr>
              <a:t> </a:t>
            </a:r>
            <a:r>
              <a:rPr lang="en-GB" sz="2400" dirty="0" err="1" smtClean="0">
                <a:latin typeface="Calibri" pitchFamily="34" charset="0"/>
              </a:rPr>
              <a:t>Società</a:t>
            </a:r>
            <a:r>
              <a:rPr lang="en-GB" sz="2400" dirty="0" smtClean="0">
                <a:latin typeface="Calibri" pitchFamily="34" charset="0"/>
              </a:rPr>
              <a:t> </a:t>
            </a:r>
            <a:r>
              <a:rPr lang="en-GB" sz="2400" dirty="0" err="1" smtClean="0">
                <a:latin typeface="Calibri" pitchFamily="34" charset="0"/>
              </a:rPr>
              <a:t>Scientifiche</a:t>
            </a:r>
            <a:endParaRPr lang="en-GB" sz="2400" dirty="0" smtClean="0">
              <a:latin typeface="Calibri" pitchFamily="34" charset="0"/>
            </a:endParaRPr>
          </a:p>
          <a:p>
            <a:pPr algn="ctr" eaLnBrk="1" hangingPunct="1">
              <a:lnSpc>
                <a:spcPct val="90000"/>
              </a:lnSpc>
              <a:buFontTx/>
              <a:buNone/>
            </a:pPr>
            <a:r>
              <a:rPr lang="en-GB" sz="2400" dirty="0" smtClean="0">
                <a:latin typeface="Calibri" pitchFamily="34" charset="0"/>
              </a:rPr>
              <a:t>“non </a:t>
            </a:r>
            <a:r>
              <a:rPr lang="en-GB" sz="2400" dirty="0" err="1" smtClean="0">
                <a:latin typeface="Calibri" pitchFamily="34" charset="0"/>
              </a:rPr>
              <a:t>amici</a:t>
            </a:r>
            <a:r>
              <a:rPr lang="en-GB" sz="2400" dirty="0" smtClean="0">
                <a:latin typeface="Calibri" pitchFamily="34" charset="0"/>
              </a:rPr>
              <a:t> degli </a:t>
            </a:r>
            <a:r>
              <a:rPr lang="en-GB" sz="2400" dirty="0" err="1" smtClean="0">
                <a:latin typeface="Calibri" pitchFamily="34" charset="0"/>
              </a:rPr>
              <a:t>amici</a:t>
            </a:r>
            <a:r>
              <a:rPr lang="en-GB" sz="2400" dirty="0" smtClean="0">
                <a:latin typeface="Calibri" pitchFamily="34" charset="0"/>
              </a:rPr>
              <a:t>” </a:t>
            </a:r>
            <a:endParaRPr lang="it-IT" sz="2400" dirty="0" smtClean="0">
              <a:latin typeface="Calibri" pitchFamily="34" charset="0"/>
            </a:endParaRPr>
          </a:p>
          <a:p>
            <a:pPr eaLnBrk="1" hangingPunct="1">
              <a:lnSpc>
                <a:spcPct val="90000"/>
              </a:lnSpc>
              <a:buFontTx/>
              <a:buNone/>
            </a:pPr>
            <a:endParaRPr lang="en-GB" dirty="0" smtClean="0">
              <a:latin typeface="Calibri" pitchFamily="34" charset="0"/>
            </a:endParaRPr>
          </a:p>
        </p:txBody>
      </p:sp>
      <p:sp>
        <p:nvSpPr>
          <p:cNvPr id="3" name="CasellaDiTesto 2"/>
          <p:cNvSpPr txBox="1"/>
          <p:nvPr/>
        </p:nvSpPr>
        <p:spPr>
          <a:xfrm>
            <a:off x="251520" y="620688"/>
            <a:ext cx="8352928" cy="584775"/>
          </a:xfrm>
          <a:prstGeom prst="rect">
            <a:avLst/>
          </a:prstGeom>
          <a:noFill/>
        </p:spPr>
        <p:txBody>
          <a:bodyPr wrap="square" rtlCol="0">
            <a:spAutoFit/>
          </a:bodyPr>
          <a:lstStyle/>
          <a:p>
            <a:pPr algn="ctr"/>
            <a:r>
              <a:rPr lang="it-IT" sz="3200" b="1" dirty="0" smtClean="0">
                <a:solidFill>
                  <a:schemeClr val="accent2"/>
                </a:solidFill>
                <a:latin typeface="Calibri" pitchFamily="34" charset="0"/>
              </a:rPr>
              <a:t>Chi si occupa di sicurezza in sala parto in Italia ?</a:t>
            </a:r>
            <a:endParaRPr lang="it-IT" sz="3200" b="1" dirty="0">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420888"/>
            <a:ext cx="8640960" cy="1470025"/>
          </a:xfrm>
          <a:solidFill>
            <a:schemeClr val="accent5">
              <a:lumMod val="20000"/>
              <a:lumOff val="80000"/>
            </a:schemeClr>
          </a:solidFill>
        </p:spPr>
        <p:txBody>
          <a:bodyPr/>
          <a:lstStyle/>
          <a:p>
            <a:r>
              <a:rPr lang="it-IT" b="1" dirty="0" smtClean="0">
                <a:latin typeface="+mn-lt"/>
              </a:rPr>
              <a:t>Indicazioni SIAARTI per le</a:t>
            </a:r>
            <a:br>
              <a:rPr lang="it-IT" b="1" dirty="0" smtClean="0">
                <a:latin typeface="+mn-lt"/>
              </a:rPr>
            </a:br>
            <a:r>
              <a:rPr lang="it-IT" b="1" dirty="0" smtClean="0">
                <a:latin typeface="+mn-lt"/>
              </a:rPr>
              <a:t> Unità di Anestesia Ostetrica</a:t>
            </a:r>
            <a:endParaRPr lang="it-IT" dirty="0">
              <a:latin typeface="+mn-lt"/>
            </a:endParaRPr>
          </a:p>
        </p:txBody>
      </p:sp>
      <p:pic>
        <p:nvPicPr>
          <p:cNvPr id="4" name="Picture 5" descr="header_h120"/>
          <p:cNvPicPr>
            <a:picLocks noChangeAspect="1" noChangeArrowheads="1"/>
          </p:cNvPicPr>
          <p:nvPr/>
        </p:nvPicPr>
        <p:blipFill>
          <a:blip r:embed="rId3" cstate="print"/>
          <a:srcRect/>
          <a:stretch>
            <a:fillRect/>
          </a:stretch>
        </p:blipFill>
        <p:spPr bwMode="auto">
          <a:xfrm>
            <a:off x="1259632" y="332656"/>
            <a:ext cx="6557775" cy="909415"/>
          </a:xfrm>
          <a:prstGeom prst="rect">
            <a:avLst/>
          </a:prstGeom>
          <a:noFill/>
          <a:ln w="9525">
            <a:noFill/>
            <a:miter lim="800000"/>
            <a:headEnd/>
            <a:tailEnd/>
          </a:ln>
        </p:spPr>
      </p:pic>
      <p:sp>
        <p:nvSpPr>
          <p:cNvPr id="7" name="CasellaDiTesto 6"/>
          <p:cNvSpPr txBox="1"/>
          <p:nvPr/>
        </p:nvSpPr>
        <p:spPr>
          <a:xfrm>
            <a:off x="3707904" y="5949280"/>
            <a:ext cx="5112568" cy="523220"/>
          </a:xfrm>
          <a:prstGeom prst="rect">
            <a:avLst/>
          </a:prstGeom>
          <a:noFill/>
        </p:spPr>
        <p:txBody>
          <a:bodyPr wrap="square" rtlCol="0">
            <a:spAutoFit/>
          </a:bodyPr>
          <a:lstStyle/>
          <a:p>
            <a:r>
              <a:rPr lang="it-IT" sz="1400" dirty="0" smtClean="0"/>
              <a:t>E. Calderini a nome del Gruppo di Studio SIAARTI</a:t>
            </a:r>
          </a:p>
          <a:p>
            <a:r>
              <a:rPr lang="it-IT" sz="1400" dirty="0" smtClean="0"/>
              <a:t> “ Anestesia e Analgesia Ostetrica”, www.siaarti.it</a:t>
            </a:r>
            <a:endParaRPr lang="it-IT"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egnaposto contenuto 2"/>
          <p:cNvSpPr>
            <a:spLocks noGrp="1"/>
          </p:cNvSpPr>
          <p:nvPr>
            <p:ph idx="1"/>
          </p:nvPr>
        </p:nvSpPr>
        <p:spPr>
          <a:xfrm>
            <a:off x="467544" y="1412776"/>
            <a:ext cx="8229600" cy="3816424"/>
          </a:xfrm>
          <a:solidFill>
            <a:schemeClr val="accent5">
              <a:lumMod val="20000"/>
              <a:lumOff val="80000"/>
            </a:schemeClr>
          </a:solidFill>
        </p:spPr>
        <p:txBody>
          <a:bodyPr/>
          <a:lstStyle/>
          <a:p>
            <a:pPr eaLnBrk="1" hangingPunct="1">
              <a:buNone/>
            </a:pPr>
            <a:r>
              <a:rPr lang="it-IT" dirty="0" smtClean="0"/>
              <a:t>condizione imprescindibile per l’erogazione di cure di qualità è garantire nei punti nascita la </a:t>
            </a:r>
            <a:r>
              <a:rPr lang="it-IT" b="1" dirty="0" smtClean="0"/>
              <a:t>coerenza tra i 3 livelli </a:t>
            </a:r>
            <a:r>
              <a:rPr lang="it-IT" b="1" dirty="0" smtClean="0"/>
              <a:t>assistenziali:</a:t>
            </a:r>
            <a:endParaRPr lang="it-IT" b="1" dirty="0" smtClean="0"/>
          </a:p>
          <a:p>
            <a:pPr eaLnBrk="1" hangingPunct="1"/>
            <a:r>
              <a:rPr lang="it-IT" b="1" dirty="0" smtClean="0"/>
              <a:t> </a:t>
            </a:r>
            <a:r>
              <a:rPr lang="it-IT" dirty="0" smtClean="0"/>
              <a:t>ostetrico-ginecologico</a:t>
            </a:r>
          </a:p>
          <a:p>
            <a:pPr eaLnBrk="1" hangingPunct="1"/>
            <a:r>
              <a:rPr lang="it-IT" dirty="0" smtClean="0"/>
              <a:t> </a:t>
            </a:r>
            <a:r>
              <a:rPr lang="it-IT" dirty="0" err="1" smtClean="0"/>
              <a:t>anestesiologico-intensivistico</a:t>
            </a:r>
            <a:endParaRPr lang="it-IT" dirty="0" smtClean="0"/>
          </a:p>
          <a:p>
            <a:pPr eaLnBrk="1" hangingPunct="1"/>
            <a:r>
              <a:rPr lang="it-IT" dirty="0" err="1" smtClean="0"/>
              <a:t>pediatrico-neonatologico</a:t>
            </a:r>
            <a:endParaRPr lang="it-IT" dirty="0" smtClean="0"/>
          </a:p>
          <a:p>
            <a:pPr eaLnBrk="1" hangingPunct="1"/>
            <a:endParaRPr lang="it-IT"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
      <a:dk1>
        <a:srgbClr val="000000"/>
      </a:dk1>
      <a:lt1>
        <a:srgbClr val="FFFFFF"/>
      </a:lt1>
      <a:dk2>
        <a:srgbClr val="80808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925</TotalTime>
  <Words>1544</Words>
  <Application>Microsoft Office PowerPoint</Application>
  <PresentationFormat>Presentazione su schermo (4:3)</PresentationFormat>
  <Paragraphs>146</Paragraphs>
  <Slides>18</Slides>
  <Notes>10</Notes>
  <HiddenSlides>0</HiddenSlides>
  <MMClips>0</MMClips>
  <ScaleCrop>false</ScaleCrop>
  <HeadingPairs>
    <vt:vector size="4" baseType="variant">
      <vt:variant>
        <vt:lpstr>Tema</vt:lpstr>
      </vt:variant>
      <vt:variant>
        <vt:i4>2</vt:i4>
      </vt:variant>
      <vt:variant>
        <vt:lpstr>Titoli diapositive</vt:lpstr>
      </vt:variant>
      <vt:variant>
        <vt:i4>18</vt:i4>
      </vt:variant>
    </vt:vector>
  </HeadingPairs>
  <TitlesOfParts>
    <vt:vector size="20" baseType="lpstr">
      <vt:lpstr>Tema di Office</vt:lpstr>
      <vt:lpstr>Default Design</vt:lpstr>
      <vt:lpstr>Sicurezza in Sala Parto</vt:lpstr>
      <vt:lpstr>Cosa fa l’Anestesista Rianimatore in Sala Parto?</vt:lpstr>
      <vt:lpstr>Anestesista è chiamato ad intervenire in oltre il 60% delle partorienti </vt:lpstr>
      <vt:lpstr>Cosa fa l’Anestesista Rianimatore in Sala Parto?</vt:lpstr>
      <vt:lpstr>Diapositiva 5</vt:lpstr>
      <vt:lpstr>IL Problema è qui!! Le Dimensioni delle Sale Parto in Italia </vt:lpstr>
      <vt:lpstr>Diapositiva 7</vt:lpstr>
      <vt:lpstr>Indicazioni SIAARTI per le  Unità di Anestesia Ostetrica</vt:lpstr>
      <vt:lpstr>Diapositiva 9</vt:lpstr>
      <vt:lpstr>Sicurezza in Sala Parto</vt:lpstr>
      <vt:lpstr>Media !! </vt:lpstr>
      <vt:lpstr>Scegliete il punto nascita più sicuro,  non il più comodo!!</vt:lpstr>
      <vt:lpstr>Grazie per l’attenzione</vt:lpstr>
      <vt:lpstr>Diapositiva 14</vt:lpstr>
      <vt:lpstr>Punti nascita di I livello</vt:lpstr>
      <vt:lpstr>Punti nascita di II livello</vt:lpstr>
      <vt:lpstr>Punti nascita di II livello</vt:lpstr>
      <vt:lpstr>Diapositiva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Edoardo</dc:creator>
  <cp:lastModifiedBy>EDOARDO</cp:lastModifiedBy>
  <cp:revision>105</cp:revision>
  <dcterms:created xsi:type="dcterms:W3CDTF">2012-10-21T15:54:01Z</dcterms:created>
  <dcterms:modified xsi:type="dcterms:W3CDTF">2015-05-15T07:25:30Z</dcterms:modified>
</cp:coreProperties>
</file>